
<file path=[Content_Types].xml><?xml version="1.0" encoding="utf-8"?>
<Types xmlns="http://schemas.openxmlformats.org/package/2006/content-types">
  <Default Extension="jpeg" ContentType="image/jpeg"/>
  <Default Extension="m4a" ContentType="audio/mp4"/>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4"/>
  </p:sldMasterIdLst>
  <p:notesMasterIdLst>
    <p:notesMasterId r:id="rId58"/>
  </p:notesMasterIdLst>
  <p:sldIdLst>
    <p:sldId id="256" r:id="rId5"/>
    <p:sldId id="326" r:id="rId6"/>
    <p:sldId id="257" r:id="rId7"/>
    <p:sldId id="258" r:id="rId8"/>
    <p:sldId id="259" r:id="rId9"/>
    <p:sldId id="313" r:id="rId10"/>
    <p:sldId id="315" r:id="rId11"/>
    <p:sldId id="314" r:id="rId12"/>
    <p:sldId id="260" r:id="rId13"/>
    <p:sldId id="261" r:id="rId14"/>
    <p:sldId id="297" r:id="rId15"/>
    <p:sldId id="262" r:id="rId16"/>
    <p:sldId id="308" r:id="rId17"/>
    <p:sldId id="330" r:id="rId18"/>
    <p:sldId id="335" r:id="rId19"/>
    <p:sldId id="331" r:id="rId20"/>
    <p:sldId id="334" r:id="rId21"/>
    <p:sldId id="264" r:id="rId22"/>
    <p:sldId id="332" r:id="rId23"/>
    <p:sldId id="320" r:id="rId24"/>
    <p:sldId id="321" r:id="rId25"/>
    <p:sldId id="333" r:id="rId26"/>
    <p:sldId id="307" r:id="rId27"/>
    <p:sldId id="298" r:id="rId28"/>
    <p:sldId id="266" r:id="rId29"/>
    <p:sldId id="299" r:id="rId30"/>
    <p:sldId id="311" r:id="rId31"/>
    <p:sldId id="267" r:id="rId32"/>
    <p:sldId id="269" r:id="rId33"/>
    <p:sldId id="271" r:id="rId34"/>
    <p:sldId id="272" r:id="rId35"/>
    <p:sldId id="300" r:id="rId36"/>
    <p:sldId id="273" r:id="rId37"/>
    <p:sldId id="324" r:id="rId38"/>
    <p:sldId id="325" r:id="rId39"/>
    <p:sldId id="316" r:id="rId40"/>
    <p:sldId id="274" r:id="rId41"/>
    <p:sldId id="327" r:id="rId42"/>
    <p:sldId id="301" r:id="rId43"/>
    <p:sldId id="309" r:id="rId44"/>
    <p:sldId id="303" r:id="rId45"/>
    <p:sldId id="310" r:id="rId46"/>
    <p:sldId id="318" r:id="rId47"/>
    <p:sldId id="329" r:id="rId48"/>
    <p:sldId id="328" r:id="rId49"/>
    <p:sldId id="319" r:id="rId50"/>
    <p:sldId id="323" r:id="rId51"/>
    <p:sldId id="302" r:id="rId52"/>
    <p:sldId id="275" r:id="rId53"/>
    <p:sldId id="276" r:id="rId54"/>
    <p:sldId id="304" r:id="rId55"/>
    <p:sldId id="279" r:id="rId56"/>
    <p:sldId id="277"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A075DB-194D-4E2E-8CDA-2C5F9EE40CCC}" v="786" dt="2022-11-27T18:36:08.718"/>
    <p1510:client id="{32D5AF82-988A-7FA7-E6A1-14E32650C95C}" v="4" dt="2022-11-27T15:47:21.851"/>
    <p1510:client id="{3ADAAE27-CD49-476A-BF07-C97E5A26C590}" v="8827" vWet="8829" dt="2022-11-27T15:56:32.222"/>
    <p1510:client id="{3B8EA1BB-5D02-B774-32A9-18A1A6D1022D}" v="468" dt="2022-11-27T06:29:34.738"/>
    <p1510:client id="{562D3B78-A3FD-1B27-B8CF-2E39E43BD270}" v="9" dt="2022-11-27T14:43:10.016"/>
    <p1510:client id="{84DE1702-09B8-4C1C-9320-DCEF9C3DC531}" v="856" dt="2022-11-27T19:08:45.771"/>
    <p1510:client id="{DBAEB8CE-9A45-4775-A149-FE65585FD243}" v="1632" dt="2022-11-27T06:26:03.4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49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A31856-8714-4AFB-885D-CBA2C45BF00D}" type="datetimeFigureOut">
              <a:rPr lang="en-US" smtClean="0"/>
              <a:t>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4B6026-C530-4893-8B6E-5DAC362D6469}" type="slidenum">
              <a:rPr lang="en-US" smtClean="0"/>
              <a:t>‹#›</a:t>
            </a:fld>
            <a:endParaRPr lang="en-US"/>
          </a:p>
        </p:txBody>
      </p:sp>
    </p:spTree>
    <p:extLst>
      <p:ext uri="{BB962C8B-B14F-4D97-AF65-F5344CB8AC3E}">
        <p14:creationId xmlns:p14="http://schemas.microsoft.com/office/powerpoint/2010/main" val="3506720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Joel</a:t>
            </a:r>
          </a:p>
        </p:txBody>
      </p:sp>
      <p:sp>
        <p:nvSpPr>
          <p:cNvPr id="4" name="Slide Number Placeholder 3"/>
          <p:cNvSpPr>
            <a:spLocks noGrp="1"/>
          </p:cNvSpPr>
          <p:nvPr>
            <p:ph type="sldNum" sz="quarter" idx="5"/>
          </p:nvPr>
        </p:nvSpPr>
        <p:spPr/>
        <p:txBody>
          <a:bodyPr/>
          <a:lstStyle/>
          <a:p>
            <a:fld id="{8B4B6026-C530-4893-8B6E-5DAC362D6469}" type="slidenum">
              <a:rPr lang="en-US" smtClean="0"/>
              <a:t>1</a:t>
            </a:fld>
            <a:endParaRPr lang="en-US"/>
          </a:p>
        </p:txBody>
      </p:sp>
    </p:spTree>
    <p:extLst>
      <p:ext uri="{BB962C8B-B14F-4D97-AF65-F5344CB8AC3E}">
        <p14:creationId xmlns:p14="http://schemas.microsoft.com/office/powerpoint/2010/main" val="1936777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Dry run (will probably rerecord)</a:t>
            </a:r>
          </a:p>
        </p:txBody>
      </p:sp>
      <p:sp>
        <p:nvSpPr>
          <p:cNvPr id="4" name="Slide Number Placeholder 3"/>
          <p:cNvSpPr>
            <a:spLocks noGrp="1"/>
          </p:cNvSpPr>
          <p:nvPr>
            <p:ph type="sldNum" sz="quarter" idx="5"/>
          </p:nvPr>
        </p:nvSpPr>
        <p:spPr/>
        <p:txBody>
          <a:bodyPr/>
          <a:lstStyle/>
          <a:p>
            <a:fld id="{8B4B6026-C530-4893-8B6E-5DAC362D6469}" type="slidenum">
              <a:rPr lang="en-US" smtClean="0"/>
              <a:t>12</a:t>
            </a:fld>
            <a:endParaRPr lang="en-US"/>
          </a:p>
        </p:txBody>
      </p:sp>
    </p:spTree>
    <p:extLst>
      <p:ext uri="{BB962C8B-B14F-4D97-AF65-F5344CB8AC3E}">
        <p14:creationId xmlns:p14="http://schemas.microsoft.com/office/powerpoint/2010/main" val="2064423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Joel – can stay the same</a:t>
            </a:r>
          </a:p>
        </p:txBody>
      </p:sp>
      <p:sp>
        <p:nvSpPr>
          <p:cNvPr id="4" name="Slide Number Placeholder 3"/>
          <p:cNvSpPr>
            <a:spLocks noGrp="1"/>
          </p:cNvSpPr>
          <p:nvPr>
            <p:ph type="sldNum" sz="quarter" idx="5"/>
          </p:nvPr>
        </p:nvSpPr>
        <p:spPr/>
        <p:txBody>
          <a:bodyPr/>
          <a:lstStyle/>
          <a:p>
            <a:fld id="{8B4B6026-C530-4893-8B6E-5DAC362D6469}" type="slidenum">
              <a:rPr lang="en-US" smtClean="0"/>
              <a:t>13</a:t>
            </a:fld>
            <a:endParaRPr lang="en-US"/>
          </a:p>
        </p:txBody>
      </p:sp>
    </p:spTree>
    <p:extLst>
      <p:ext uri="{BB962C8B-B14F-4D97-AF65-F5344CB8AC3E}">
        <p14:creationId xmlns:p14="http://schemas.microsoft.com/office/powerpoint/2010/main" val="4212058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Dry run (will probably rerecord)</a:t>
            </a:r>
          </a:p>
        </p:txBody>
      </p:sp>
      <p:sp>
        <p:nvSpPr>
          <p:cNvPr id="4" name="Slide Number Placeholder 3"/>
          <p:cNvSpPr>
            <a:spLocks noGrp="1"/>
          </p:cNvSpPr>
          <p:nvPr>
            <p:ph type="sldNum" sz="quarter" idx="5"/>
          </p:nvPr>
        </p:nvSpPr>
        <p:spPr/>
        <p:txBody>
          <a:bodyPr/>
          <a:lstStyle/>
          <a:p>
            <a:fld id="{8B4B6026-C530-4893-8B6E-5DAC362D6469}" type="slidenum">
              <a:rPr lang="en-US" smtClean="0"/>
              <a:t>14</a:t>
            </a:fld>
            <a:endParaRPr lang="en-US"/>
          </a:p>
        </p:txBody>
      </p:sp>
    </p:spTree>
    <p:extLst>
      <p:ext uri="{BB962C8B-B14F-4D97-AF65-F5344CB8AC3E}">
        <p14:creationId xmlns:p14="http://schemas.microsoft.com/office/powerpoint/2010/main" val="1426749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15</a:t>
            </a:fld>
            <a:endParaRPr lang="en-US"/>
          </a:p>
        </p:txBody>
      </p:sp>
    </p:spTree>
    <p:extLst>
      <p:ext uri="{BB962C8B-B14F-4D97-AF65-F5344CB8AC3E}">
        <p14:creationId xmlns:p14="http://schemas.microsoft.com/office/powerpoint/2010/main" val="644982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16</a:t>
            </a:fld>
            <a:endParaRPr lang="en-US"/>
          </a:p>
        </p:txBody>
      </p:sp>
    </p:spTree>
    <p:extLst>
      <p:ext uri="{BB962C8B-B14F-4D97-AF65-F5344CB8AC3E}">
        <p14:creationId xmlns:p14="http://schemas.microsoft.com/office/powerpoint/2010/main" val="1136122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17</a:t>
            </a:fld>
            <a:endParaRPr lang="en-US"/>
          </a:p>
        </p:txBody>
      </p:sp>
    </p:spTree>
    <p:extLst>
      <p:ext uri="{BB962C8B-B14F-4D97-AF65-F5344CB8AC3E}">
        <p14:creationId xmlns:p14="http://schemas.microsoft.com/office/powerpoint/2010/main" val="2355333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Joel – remove location/</a:t>
            </a:r>
            <a:r>
              <a:rPr lang="en-US" err="1"/>
              <a:t>gps</a:t>
            </a:r>
            <a:r>
              <a:rPr lang="en-US"/>
              <a:t> screen</a:t>
            </a:r>
          </a:p>
        </p:txBody>
      </p:sp>
      <p:sp>
        <p:nvSpPr>
          <p:cNvPr id="4" name="Slide Number Placeholder 3"/>
          <p:cNvSpPr>
            <a:spLocks noGrp="1"/>
          </p:cNvSpPr>
          <p:nvPr>
            <p:ph type="sldNum" sz="quarter" idx="5"/>
          </p:nvPr>
        </p:nvSpPr>
        <p:spPr/>
        <p:txBody>
          <a:bodyPr/>
          <a:lstStyle/>
          <a:p>
            <a:fld id="{8B4B6026-C530-4893-8B6E-5DAC362D6469}" type="slidenum">
              <a:rPr lang="en-US" smtClean="0"/>
              <a:t>18</a:t>
            </a:fld>
            <a:endParaRPr lang="en-US"/>
          </a:p>
        </p:txBody>
      </p:sp>
    </p:spTree>
    <p:extLst>
      <p:ext uri="{BB962C8B-B14F-4D97-AF65-F5344CB8AC3E}">
        <p14:creationId xmlns:p14="http://schemas.microsoft.com/office/powerpoint/2010/main" val="123454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19</a:t>
            </a:fld>
            <a:endParaRPr lang="en-US"/>
          </a:p>
        </p:txBody>
      </p:sp>
    </p:spTree>
    <p:extLst>
      <p:ext uri="{BB962C8B-B14F-4D97-AF65-F5344CB8AC3E}">
        <p14:creationId xmlns:p14="http://schemas.microsoft.com/office/powerpoint/2010/main" val="2391864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Joel – Needs to update</a:t>
            </a:r>
          </a:p>
        </p:txBody>
      </p:sp>
      <p:sp>
        <p:nvSpPr>
          <p:cNvPr id="4" name="Slide Number Placeholder 3"/>
          <p:cNvSpPr>
            <a:spLocks noGrp="1"/>
          </p:cNvSpPr>
          <p:nvPr>
            <p:ph type="sldNum" sz="quarter" idx="5"/>
          </p:nvPr>
        </p:nvSpPr>
        <p:spPr/>
        <p:txBody>
          <a:bodyPr/>
          <a:lstStyle/>
          <a:p>
            <a:fld id="{8B4B6026-C530-4893-8B6E-5DAC362D6469}" type="slidenum">
              <a:rPr lang="en-US" smtClean="0"/>
              <a:t>23</a:t>
            </a:fld>
            <a:endParaRPr lang="en-US"/>
          </a:p>
        </p:txBody>
      </p:sp>
    </p:spTree>
    <p:extLst>
      <p:ext uri="{BB962C8B-B14F-4D97-AF65-F5344CB8AC3E}">
        <p14:creationId xmlns:p14="http://schemas.microsoft.com/office/powerpoint/2010/main" val="3425179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Andrew</a:t>
            </a:r>
          </a:p>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24</a:t>
            </a:fld>
            <a:endParaRPr lang="en-US"/>
          </a:p>
        </p:txBody>
      </p:sp>
    </p:spTree>
    <p:extLst>
      <p:ext uri="{BB962C8B-B14F-4D97-AF65-F5344CB8AC3E}">
        <p14:creationId xmlns:p14="http://schemas.microsoft.com/office/powerpoint/2010/main" val="1843268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Joel</a:t>
            </a:r>
          </a:p>
        </p:txBody>
      </p:sp>
      <p:sp>
        <p:nvSpPr>
          <p:cNvPr id="4" name="Slide Number Placeholder 3"/>
          <p:cNvSpPr>
            <a:spLocks noGrp="1"/>
          </p:cNvSpPr>
          <p:nvPr>
            <p:ph type="sldNum" sz="quarter" idx="5"/>
          </p:nvPr>
        </p:nvSpPr>
        <p:spPr/>
        <p:txBody>
          <a:bodyPr/>
          <a:lstStyle/>
          <a:p>
            <a:fld id="{8B4B6026-C530-4893-8B6E-5DAC362D6469}" type="slidenum">
              <a:rPr lang="en-US" smtClean="0"/>
              <a:t>3</a:t>
            </a:fld>
            <a:endParaRPr lang="en-US"/>
          </a:p>
        </p:txBody>
      </p:sp>
    </p:spTree>
    <p:extLst>
      <p:ext uri="{BB962C8B-B14F-4D97-AF65-F5344CB8AC3E}">
        <p14:creationId xmlns:p14="http://schemas.microsoft.com/office/powerpoint/2010/main" val="3746045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mn-lt"/>
                <a:cs typeface="+mn-lt"/>
              </a:rPr>
              <a:t>A traditional dead bolt lock is what is seen in most homes. It operates by having the user manually turn a thumb knob located on the inside of the home. When this knob is turned, the bolt is struck into place, blocking the door from being opened.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mn-lt"/>
                <a:cs typeface="+mn-lt"/>
              </a:rPr>
              <a:t>To automate this task for the purpose of the Live Bolt system, we will have a servo motor turn the bolt to allow the door to be locked or unlocked remotely without the need for a key or someone on the inside to unlock it.</a:t>
            </a:r>
            <a:endParaRPr lang="en-US"/>
          </a:p>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25</a:t>
            </a:fld>
            <a:endParaRPr lang="en-US"/>
          </a:p>
        </p:txBody>
      </p:sp>
    </p:spTree>
    <p:extLst>
      <p:ext uri="{BB962C8B-B14F-4D97-AF65-F5344CB8AC3E}">
        <p14:creationId xmlns:p14="http://schemas.microsoft.com/office/powerpoint/2010/main" val="3748116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Andrew</a:t>
            </a:r>
          </a:p>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26</a:t>
            </a:fld>
            <a:endParaRPr lang="en-US"/>
          </a:p>
        </p:txBody>
      </p:sp>
    </p:spTree>
    <p:extLst>
      <p:ext uri="{BB962C8B-B14F-4D97-AF65-F5344CB8AC3E}">
        <p14:creationId xmlns:p14="http://schemas.microsoft.com/office/powerpoint/2010/main" val="261297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first we have the Raspberry Pi 4 that connect the hardware with the software, or the phone application. So the raspberry pi will be responsible for telling the ESP servo when the lock or unlock button has been pressed in the app by the user. The Raspberry Pi will also the incoming photo feed from the camera and PIR sensor.</a:t>
            </a:r>
          </a:p>
        </p:txBody>
      </p:sp>
      <p:sp>
        <p:nvSpPr>
          <p:cNvPr id="4" name="Slide Number Placeholder 3"/>
          <p:cNvSpPr>
            <a:spLocks noGrp="1"/>
          </p:cNvSpPr>
          <p:nvPr>
            <p:ph type="sldNum" sz="quarter" idx="5"/>
          </p:nvPr>
        </p:nvSpPr>
        <p:spPr/>
        <p:txBody>
          <a:bodyPr/>
          <a:lstStyle/>
          <a:p>
            <a:fld id="{8B4B6026-C530-4893-8B6E-5DAC362D6469}" type="slidenum">
              <a:rPr lang="en-US" smtClean="0"/>
              <a:t>27</a:t>
            </a:fld>
            <a:endParaRPr lang="en-US"/>
          </a:p>
        </p:txBody>
      </p:sp>
    </p:spTree>
    <p:extLst>
      <p:ext uri="{BB962C8B-B14F-4D97-AF65-F5344CB8AC3E}">
        <p14:creationId xmlns:p14="http://schemas.microsoft.com/office/powerpoint/2010/main" val="2979950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Arial" panose="020B0604020202020204" pitchFamily="34" charset="0"/>
              </a:rPr>
              <a:t>Next we have the ESP-12F chip which is part of the ESP8266 development board. This chip will be used in each of our PCBs for the security module, located on the outside of </a:t>
            </a:r>
            <a:r>
              <a:rPr lang="en-US" sz="1800" b="0" i="0" err="1">
                <a:solidFill>
                  <a:srgbClr val="000000"/>
                </a:solidFill>
                <a:effectLst/>
                <a:latin typeface="Arial" panose="020B0604020202020204" pitchFamily="34" charset="0"/>
              </a:rPr>
              <a:t>thedoor</a:t>
            </a:r>
            <a:r>
              <a:rPr lang="en-US" sz="1800" b="0" i="0">
                <a:solidFill>
                  <a:srgbClr val="000000"/>
                </a:solidFill>
                <a:effectLst/>
                <a:latin typeface="Arial" panose="020B0604020202020204" pitchFamily="34" charset="0"/>
              </a:rPr>
              <a:t>, and the locking module, located inside of the door. The security ESP will process the keypad input and LED flashing to alert the user if the code was correct or incorrect. The locking ESP will communicate with both the security ESP and Raspberry Pi to know when to trigger the servo motor to lock/unlock the door.. We went with this chip because it has </a:t>
            </a:r>
            <a:r>
              <a:rPr lang="en-US" sz="1800" b="0" i="0" err="1">
                <a:solidFill>
                  <a:srgbClr val="000000"/>
                </a:solidFill>
                <a:effectLst/>
                <a:latin typeface="Arial" panose="020B0604020202020204" pitchFamily="34" charset="0"/>
              </a:rPr>
              <a:t>wifi</a:t>
            </a:r>
            <a:r>
              <a:rPr lang="en-US" sz="1800" b="0" i="0">
                <a:solidFill>
                  <a:srgbClr val="000000"/>
                </a:solidFill>
                <a:effectLst/>
                <a:latin typeface="Arial" panose="020B0604020202020204" pitchFamily="34" charset="0"/>
              </a:rPr>
              <a:t> capabilities that </a:t>
            </a:r>
            <a:r>
              <a:rPr lang="en-US" sz="1800" b="0" i="0" err="1">
                <a:solidFill>
                  <a:srgbClr val="000000"/>
                </a:solidFill>
                <a:effectLst/>
                <a:latin typeface="Arial" panose="020B0604020202020204" pitchFamily="34" charset="0"/>
              </a:rPr>
              <a:t>wil</a:t>
            </a:r>
            <a:r>
              <a:rPr lang="en-US" sz="1800" b="0" i="0">
                <a:solidFill>
                  <a:srgbClr val="000000"/>
                </a:solidFill>
                <a:effectLst/>
                <a:latin typeface="Arial" panose="020B0604020202020204" pitchFamily="34" charset="0"/>
              </a:rPr>
              <a:t> allow for communication between the indoor and outdoor modules wirelessly.</a:t>
            </a:r>
            <a:endParaRPr lang="en-US">
              <a:cs typeface="Calibri"/>
            </a:endParaRPr>
          </a:p>
        </p:txBody>
      </p:sp>
      <p:sp>
        <p:nvSpPr>
          <p:cNvPr id="4" name="Slide Number Placeholder 3"/>
          <p:cNvSpPr>
            <a:spLocks noGrp="1"/>
          </p:cNvSpPr>
          <p:nvPr>
            <p:ph type="sldNum" sz="quarter" idx="5"/>
          </p:nvPr>
        </p:nvSpPr>
        <p:spPr/>
        <p:txBody>
          <a:bodyPr/>
          <a:lstStyle/>
          <a:p>
            <a:fld id="{8B4B6026-C530-4893-8B6E-5DAC362D6469}" type="slidenum">
              <a:rPr lang="en-US" smtClean="0"/>
              <a:t>28</a:t>
            </a:fld>
            <a:endParaRPr lang="en-US"/>
          </a:p>
        </p:txBody>
      </p:sp>
    </p:spTree>
    <p:extLst>
      <p:ext uri="{BB962C8B-B14F-4D97-AF65-F5344CB8AC3E}">
        <p14:creationId xmlns:p14="http://schemas.microsoft.com/office/powerpoint/2010/main" val="1003714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Linda</a:t>
            </a:r>
          </a:p>
          <a:p>
            <a:r>
              <a:rPr lang="en-US">
                <a:ea typeface="Calibri"/>
                <a:cs typeface="Calibri"/>
              </a:rPr>
              <a:t>The PIR sensor will be integrated into the Raspberry Pi and will be a part of the security portion of the design to detect property activity. This PIR sensor is known for being energy efficient, high quality, and providing high service life. We programmed our PIR sensor to detect motion within 3 seconds. If there is motion, then it will trigger the pi camera to capture an image and send it to a google drive.</a:t>
            </a:r>
          </a:p>
        </p:txBody>
      </p:sp>
      <p:sp>
        <p:nvSpPr>
          <p:cNvPr id="4" name="Slide Number Placeholder 3"/>
          <p:cNvSpPr>
            <a:spLocks noGrp="1"/>
          </p:cNvSpPr>
          <p:nvPr>
            <p:ph type="sldNum" sz="quarter" idx="5"/>
          </p:nvPr>
        </p:nvSpPr>
        <p:spPr/>
        <p:txBody>
          <a:bodyPr/>
          <a:lstStyle/>
          <a:p>
            <a:fld id="{8B4B6026-C530-4893-8B6E-5DAC362D6469}" type="slidenum">
              <a:rPr lang="en-US" smtClean="0"/>
              <a:t>29</a:t>
            </a:fld>
            <a:endParaRPr lang="en-US"/>
          </a:p>
        </p:txBody>
      </p:sp>
    </p:spTree>
    <p:extLst>
      <p:ext uri="{BB962C8B-B14F-4D97-AF65-F5344CB8AC3E}">
        <p14:creationId xmlns:p14="http://schemas.microsoft.com/office/powerpoint/2010/main" val="1831349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Lind</a:t>
            </a:r>
          </a:p>
          <a:p>
            <a:r>
              <a:rPr lang="en-US">
                <a:ea typeface="Calibri"/>
                <a:cs typeface="Calibri"/>
              </a:rPr>
              <a:t>We chose to use a raspberry pi camera for home monitoring to display property activity to the Live Bolt application. This hardware will be connected to the raspberry pi as shown in the image.</a:t>
            </a:r>
            <a:endParaRPr lang="en-US">
              <a:cs typeface="Calibri"/>
            </a:endParaRPr>
          </a:p>
        </p:txBody>
      </p:sp>
      <p:sp>
        <p:nvSpPr>
          <p:cNvPr id="4" name="Slide Number Placeholder 3"/>
          <p:cNvSpPr>
            <a:spLocks noGrp="1"/>
          </p:cNvSpPr>
          <p:nvPr>
            <p:ph type="sldNum" sz="quarter" idx="5"/>
          </p:nvPr>
        </p:nvSpPr>
        <p:spPr/>
        <p:txBody>
          <a:bodyPr/>
          <a:lstStyle/>
          <a:p>
            <a:fld id="{8B4B6026-C530-4893-8B6E-5DAC362D6469}" type="slidenum">
              <a:rPr lang="en-US" smtClean="0"/>
              <a:t>30</a:t>
            </a:fld>
            <a:endParaRPr lang="en-US"/>
          </a:p>
        </p:txBody>
      </p:sp>
    </p:spTree>
    <p:extLst>
      <p:ext uri="{BB962C8B-B14F-4D97-AF65-F5344CB8AC3E}">
        <p14:creationId xmlns:p14="http://schemas.microsoft.com/office/powerpoint/2010/main" val="801099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Linda</a:t>
            </a:r>
          </a:p>
          <a:p>
            <a:r>
              <a:rPr lang="en-US">
                <a:ea typeface="Calibri"/>
                <a:cs typeface="Calibri"/>
              </a:rPr>
              <a:t>The Arduino keypad will be used to a user’s home entrance and as a one-time passcode for guests/ delivery services. We plan on mounting the keypad to our security box and connecting it to our ESP-12F chip. The idea is that the one-time passcode can be set through the hardware (front of the security box) and be sent back to the database. </a:t>
            </a:r>
          </a:p>
        </p:txBody>
      </p:sp>
      <p:sp>
        <p:nvSpPr>
          <p:cNvPr id="4" name="Slide Number Placeholder 3"/>
          <p:cNvSpPr>
            <a:spLocks noGrp="1"/>
          </p:cNvSpPr>
          <p:nvPr>
            <p:ph type="sldNum" sz="quarter" idx="5"/>
          </p:nvPr>
        </p:nvSpPr>
        <p:spPr/>
        <p:txBody>
          <a:bodyPr/>
          <a:lstStyle/>
          <a:p>
            <a:fld id="{8B4B6026-C530-4893-8B6E-5DAC362D6469}" type="slidenum">
              <a:rPr lang="en-US" smtClean="0"/>
              <a:t>31</a:t>
            </a:fld>
            <a:endParaRPr lang="en-US"/>
          </a:p>
        </p:txBody>
      </p:sp>
    </p:spTree>
    <p:extLst>
      <p:ext uri="{BB962C8B-B14F-4D97-AF65-F5344CB8AC3E}">
        <p14:creationId xmlns:p14="http://schemas.microsoft.com/office/powerpoint/2010/main" val="467901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Andrew</a:t>
            </a:r>
          </a:p>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32</a:t>
            </a:fld>
            <a:endParaRPr lang="en-US"/>
          </a:p>
        </p:txBody>
      </p:sp>
    </p:spTree>
    <p:extLst>
      <p:ext uri="{BB962C8B-B14F-4D97-AF65-F5344CB8AC3E}">
        <p14:creationId xmlns:p14="http://schemas.microsoft.com/office/powerpoint/2010/main" val="739229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is the Security circuit that will be placed in the outdoor module.</a:t>
            </a:r>
          </a:p>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33</a:t>
            </a:fld>
            <a:endParaRPr lang="en-US"/>
          </a:p>
        </p:txBody>
      </p:sp>
    </p:spTree>
    <p:extLst>
      <p:ext uri="{BB962C8B-B14F-4D97-AF65-F5344CB8AC3E}">
        <p14:creationId xmlns:p14="http://schemas.microsoft.com/office/powerpoint/2010/main" val="1230710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Breaking up this schematic into multiple parts to view it easier, we first have the voltage regulation circuit. The 12V battery pack is stepped down to 5V using a L7805 voltage regulator, and then that is stepped down once more to 3.3V using a LM11733 voltage regulator. The 5V are then used to power the raspberry pi while the 3.3V are used to power the ESP-12F. Both regulators are linear and are using bypass capacitors with values found in each component’s data sheet. The voltage regulation circuit can be seen on the PCB to the right in the orange box. We originally had resistor-based voltage divider circuits in place of this regulator circuit but decided using linear regulators would be safer and more energy efficient since voltage dividers waste lots of energy through dissipated heat.</a:t>
            </a:r>
          </a:p>
        </p:txBody>
      </p:sp>
      <p:sp>
        <p:nvSpPr>
          <p:cNvPr id="4" name="Slide Number Placeholder 3"/>
          <p:cNvSpPr>
            <a:spLocks noGrp="1"/>
          </p:cNvSpPr>
          <p:nvPr>
            <p:ph type="sldNum" sz="quarter" idx="5"/>
          </p:nvPr>
        </p:nvSpPr>
        <p:spPr/>
        <p:txBody>
          <a:bodyPr/>
          <a:lstStyle/>
          <a:p>
            <a:fld id="{8B4B6026-C530-4893-8B6E-5DAC362D6469}" type="slidenum">
              <a:rPr lang="en-US" smtClean="0"/>
              <a:t>34</a:t>
            </a:fld>
            <a:endParaRPr lang="en-US"/>
          </a:p>
        </p:txBody>
      </p:sp>
    </p:spTree>
    <p:extLst>
      <p:ext uri="{BB962C8B-B14F-4D97-AF65-F5344CB8AC3E}">
        <p14:creationId xmlns:p14="http://schemas.microsoft.com/office/powerpoint/2010/main" val="1648382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Mohamed</a:t>
            </a:r>
          </a:p>
        </p:txBody>
      </p:sp>
      <p:sp>
        <p:nvSpPr>
          <p:cNvPr id="4" name="Slide Number Placeholder 3"/>
          <p:cNvSpPr>
            <a:spLocks noGrp="1"/>
          </p:cNvSpPr>
          <p:nvPr>
            <p:ph type="sldNum" sz="quarter" idx="5"/>
          </p:nvPr>
        </p:nvSpPr>
        <p:spPr/>
        <p:txBody>
          <a:bodyPr/>
          <a:lstStyle/>
          <a:p>
            <a:fld id="{8B4B6026-C530-4893-8B6E-5DAC362D6469}" type="slidenum">
              <a:rPr lang="en-US" smtClean="0"/>
              <a:t>4</a:t>
            </a:fld>
            <a:endParaRPr lang="en-US"/>
          </a:p>
        </p:txBody>
      </p:sp>
    </p:spTree>
    <p:extLst>
      <p:ext uri="{BB962C8B-B14F-4D97-AF65-F5344CB8AC3E}">
        <p14:creationId xmlns:p14="http://schemas.microsoft.com/office/powerpoint/2010/main" val="1601559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other part of the security schematic is made up of the ESP-12F, the 8-pin keypad header, the feedback LED, and finally a 6-pin debugger header. This debugger header was added as a safety measure in case we needed to reprogram the ESP-12F chip after it was already desoldered from its development board. The feedback LED can be seen on the PCB in the yellow square. The debugger is within the white square, and the keypad header is just to the left of the debugger. Everything on this board besides for the ESP-12F and battery terminal are through-hole components. This is an unconventional choice as surface mount devices are preferred, but the team chose to go with through-hole technology to cut costs as our project is self-funded and we already had many of the Through-hole parts available to use free of cost.</a:t>
            </a:r>
          </a:p>
        </p:txBody>
      </p:sp>
      <p:sp>
        <p:nvSpPr>
          <p:cNvPr id="4" name="Slide Number Placeholder 3"/>
          <p:cNvSpPr>
            <a:spLocks noGrp="1"/>
          </p:cNvSpPr>
          <p:nvPr>
            <p:ph type="sldNum" sz="quarter" idx="5"/>
          </p:nvPr>
        </p:nvSpPr>
        <p:spPr/>
        <p:txBody>
          <a:bodyPr/>
          <a:lstStyle/>
          <a:p>
            <a:fld id="{8B4B6026-C530-4893-8B6E-5DAC362D6469}" type="slidenum">
              <a:rPr lang="en-US" smtClean="0"/>
              <a:t>35</a:t>
            </a:fld>
            <a:endParaRPr lang="en-US"/>
          </a:p>
        </p:txBody>
      </p:sp>
    </p:spTree>
    <p:extLst>
      <p:ext uri="{BB962C8B-B14F-4D97-AF65-F5344CB8AC3E}">
        <p14:creationId xmlns:p14="http://schemas.microsoft.com/office/powerpoint/2010/main" val="2425543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Here we can see the security circuit PCB rendered on the left and the actual print on the right. All the through hole components were soldered on for this image and the ESP-12F and battery terminals were soldered on before the final demonstration. The whole top of the board is a ground plane to help make routing traces easier and to suppress noise and allow the capacitors to filter the voltage regulators more effectively.</a:t>
            </a:r>
          </a:p>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36</a:t>
            </a:fld>
            <a:endParaRPr lang="en-US"/>
          </a:p>
        </p:txBody>
      </p:sp>
    </p:spTree>
    <p:extLst>
      <p:ext uri="{BB962C8B-B14F-4D97-AF65-F5344CB8AC3E}">
        <p14:creationId xmlns:p14="http://schemas.microsoft.com/office/powerpoint/2010/main" val="465323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the lock schematic that is very similar to the security schematic, the main difference is that instead of the keypad and LED, this schematic has a servo that is driven by the ESP-12F GPIO pins and powered by the output of the 5V regulator. The regulator circuit and debugger are both identical to the security schematic.</a:t>
            </a:r>
          </a:p>
        </p:txBody>
      </p:sp>
      <p:sp>
        <p:nvSpPr>
          <p:cNvPr id="4" name="Slide Number Placeholder 3"/>
          <p:cNvSpPr>
            <a:spLocks noGrp="1"/>
          </p:cNvSpPr>
          <p:nvPr>
            <p:ph type="sldNum" sz="quarter" idx="5"/>
          </p:nvPr>
        </p:nvSpPr>
        <p:spPr/>
        <p:txBody>
          <a:bodyPr/>
          <a:lstStyle/>
          <a:p>
            <a:fld id="{8B4B6026-C530-4893-8B6E-5DAC362D6469}" type="slidenum">
              <a:rPr lang="en-US" smtClean="0"/>
              <a:t>37</a:t>
            </a:fld>
            <a:endParaRPr lang="en-US"/>
          </a:p>
        </p:txBody>
      </p:sp>
    </p:spTree>
    <p:extLst>
      <p:ext uri="{BB962C8B-B14F-4D97-AF65-F5344CB8AC3E}">
        <p14:creationId xmlns:p14="http://schemas.microsoft.com/office/powerpoint/2010/main" val="3805804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PCB is also very similar to the security PCB in both size and component placement. Note that the LED is no longer here, and the keypad headers have been replaced by a 3-pin header for the servo motor.</a:t>
            </a:r>
          </a:p>
        </p:txBody>
      </p:sp>
      <p:sp>
        <p:nvSpPr>
          <p:cNvPr id="4" name="Slide Number Placeholder 3"/>
          <p:cNvSpPr>
            <a:spLocks noGrp="1"/>
          </p:cNvSpPr>
          <p:nvPr>
            <p:ph type="sldNum" sz="quarter" idx="5"/>
          </p:nvPr>
        </p:nvSpPr>
        <p:spPr/>
        <p:txBody>
          <a:bodyPr/>
          <a:lstStyle/>
          <a:p>
            <a:fld id="{8B4B6026-C530-4893-8B6E-5DAC362D6469}" type="slidenum">
              <a:rPr lang="en-US" smtClean="0"/>
              <a:t>38</a:t>
            </a:fld>
            <a:endParaRPr lang="en-US"/>
          </a:p>
        </p:txBody>
      </p:sp>
    </p:spTree>
    <p:extLst>
      <p:ext uri="{BB962C8B-B14F-4D97-AF65-F5344CB8AC3E}">
        <p14:creationId xmlns:p14="http://schemas.microsoft.com/office/powerpoint/2010/main" val="18756326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Linda</a:t>
            </a:r>
          </a:p>
          <a:p>
            <a:r>
              <a:rPr lang="en-US">
                <a:ea typeface="Calibri"/>
                <a:cs typeface="Calibri"/>
              </a:rPr>
              <a:t>To house all the electronics, the team created a 3D model of boxes to perform that action. Beginning with the security box, the electronics that would need to be considered in size is the </a:t>
            </a:r>
            <a:r>
              <a:rPr lang="en-US" err="1">
                <a:ea typeface="Calibri"/>
                <a:cs typeface="Calibri"/>
              </a:rPr>
              <a:t>the</a:t>
            </a:r>
            <a:r>
              <a:rPr lang="en-US">
                <a:ea typeface="Calibri"/>
                <a:cs typeface="Calibri"/>
              </a:rPr>
              <a:t> PCB, PIR sensor, Arduino keypad, LED light, raspberry pi, and raspberry pi camera. </a:t>
            </a:r>
          </a:p>
          <a:p>
            <a:endParaRPr lang="en-US">
              <a:ea typeface="Calibri"/>
              <a:cs typeface="Calibri"/>
            </a:endParaRPr>
          </a:p>
          <a:p>
            <a:r>
              <a:rPr lang="en-US">
                <a:ea typeface="Calibri"/>
                <a:cs typeface="Calibri"/>
              </a:rPr>
              <a:t>The features in our security box provides cuts/ openings to have these electronics in place or make their feature usable. Additionally, we've considered an open case box that can be accessible to a user. Mounting is possible with the back cover and screw holes to any users desired security location.</a:t>
            </a:r>
          </a:p>
        </p:txBody>
      </p:sp>
      <p:sp>
        <p:nvSpPr>
          <p:cNvPr id="4" name="Slide Number Placeholder 3"/>
          <p:cNvSpPr>
            <a:spLocks noGrp="1"/>
          </p:cNvSpPr>
          <p:nvPr>
            <p:ph type="sldNum" sz="quarter" idx="5"/>
          </p:nvPr>
        </p:nvSpPr>
        <p:spPr/>
        <p:txBody>
          <a:bodyPr/>
          <a:lstStyle/>
          <a:p>
            <a:fld id="{8B4B6026-C530-4893-8B6E-5DAC362D6469}" type="slidenum">
              <a:rPr lang="en-US" smtClean="0"/>
              <a:t>40</a:t>
            </a:fld>
            <a:endParaRPr lang="en-US"/>
          </a:p>
        </p:txBody>
      </p:sp>
    </p:spTree>
    <p:extLst>
      <p:ext uri="{BB962C8B-B14F-4D97-AF65-F5344CB8AC3E}">
        <p14:creationId xmlns:p14="http://schemas.microsoft.com/office/powerpoint/2010/main" val="22425314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Linda</a:t>
            </a:r>
          </a:p>
          <a:p>
            <a:r>
              <a:rPr lang="en-US">
                <a:ea typeface="Calibri"/>
                <a:cs typeface="Calibri"/>
              </a:rPr>
              <a:t>Moving onto the lock box, this box will be installed inside the user's home on their deadbolt lock. This will also house the electronics such as the servo motor, ESP chip, and batteries. The space in the lockbox will account for the PCB size. The lockbox aspect will include a plate to hold the servo in place while turning the knob.</a:t>
            </a:r>
          </a:p>
        </p:txBody>
      </p:sp>
      <p:sp>
        <p:nvSpPr>
          <p:cNvPr id="4" name="Slide Number Placeholder 3"/>
          <p:cNvSpPr>
            <a:spLocks noGrp="1"/>
          </p:cNvSpPr>
          <p:nvPr>
            <p:ph type="sldNum" sz="quarter" idx="5"/>
          </p:nvPr>
        </p:nvSpPr>
        <p:spPr/>
        <p:txBody>
          <a:bodyPr/>
          <a:lstStyle/>
          <a:p>
            <a:fld id="{8B4B6026-C530-4893-8B6E-5DAC362D6469}" type="slidenum">
              <a:rPr lang="en-US" smtClean="0"/>
              <a:t>41</a:t>
            </a:fld>
            <a:endParaRPr lang="en-US"/>
          </a:p>
        </p:txBody>
      </p:sp>
    </p:spTree>
    <p:extLst>
      <p:ext uri="{BB962C8B-B14F-4D97-AF65-F5344CB8AC3E}">
        <p14:creationId xmlns:p14="http://schemas.microsoft.com/office/powerpoint/2010/main" val="22744256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Linda</a:t>
            </a:r>
          </a:p>
          <a:p>
            <a:r>
              <a:rPr lang="en-US">
                <a:ea typeface="Calibri"/>
                <a:cs typeface="Calibri"/>
              </a:rPr>
              <a:t>To turn a deadbolt knob, we produced a knob case design to perform that action. When researching, we realized that not all deadbolt lock knobs came in one size. So, we decided to enlarge our knob design to fit standard deadbolt knobs. Our design concept revolved around using a straight horn that would attach to the servo.</a:t>
            </a:r>
          </a:p>
        </p:txBody>
      </p:sp>
      <p:sp>
        <p:nvSpPr>
          <p:cNvPr id="4" name="Slide Number Placeholder 3"/>
          <p:cNvSpPr>
            <a:spLocks noGrp="1"/>
          </p:cNvSpPr>
          <p:nvPr>
            <p:ph type="sldNum" sz="quarter" idx="5"/>
          </p:nvPr>
        </p:nvSpPr>
        <p:spPr/>
        <p:txBody>
          <a:bodyPr/>
          <a:lstStyle/>
          <a:p>
            <a:fld id="{8B4B6026-C530-4893-8B6E-5DAC362D6469}" type="slidenum">
              <a:rPr lang="en-US" smtClean="0"/>
              <a:t>42</a:t>
            </a:fld>
            <a:endParaRPr lang="en-US"/>
          </a:p>
        </p:txBody>
      </p:sp>
    </p:spTree>
    <p:extLst>
      <p:ext uri="{BB962C8B-B14F-4D97-AF65-F5344CB8AC3E}">
        <p14:creationId xmlns:p14="http://schemas.microsoft.com/office/powerpoint/2010/main" val="4542791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On the left is our prototype breadboard design used for the midterm demo and on the right are the finalized modules. The security module is the black one on the left with the keypad, LED, passive infrared sensor, and the Pi Camera. The white box on the right is the lock module with the orange knob holder that is turned by the servo motor. I’ll play a short demo now of how the lock would function given a correct code followed by the pound symbol, in this case, it is 1234.</a:t>
            </a:r>
          </a:p>
        </p:txBody>
      </p:sp>
      <p:sp>
        <p:nvSpPr>
          <p:cNvPr id="4" name="Slide Number Placeholder 3"/>
          <p:cNvSpPr>
            <a:spLocks noGrp="1"/>
          </p:cNvSpPr>
          <p:nvPr>
            <p:ph type="sldNum" sz="quarter" idx="5"/>
          </p:nvPr>
        </p:nvSpPr>
        <p:spPr/>
        <p:txBody>
          <a:bodyPr/>
          <a:lstStyle/>
          <a:p>
            <a:fld id="{8B4B6026-C530-4893-8B6E-5DAC362D6469}" type="slidenum">
              <a:rPr lang="en-US" smtClean="0"/>
              <a:t>44</a:t>
            </a:fld>
            <a:endParaRPr lang="en-US"/>
          </a:p>
        </p:txBody>
      </p:sp>
    </p:spTree>
    <p:extLst>
      <p:ext uri="{BB962C8B-B14F-4D97-AF65-F5344CB8AC3E}">
        <p14:creationId xmlns:p14="http://schemas.microsoft.com/office/powerpoint/2010/main" val="1873172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faced a variety of challenges during the Hardware design and testing phase. One major issue was that we found our original 6V battery pack could not consistently power the servo, and we needed to upgrade to the 12V packs we had on hand. The Servo was experiencing jittering and clicking behaviors that are signs of low power. Another Issue was that we wanted to include NFC, but due to incompatible drivers with the ESP, we tried to also include an ATMega328 from an Arduino uno to include NFC. After a </a:t>
            </a:r>
            <a:r>
              <a:rPr lang="en-US" err="1"/>
              <a:t>reassment</a:t>
            </a:r>
            <a:r>
              <a:rPr lang="en-US"/>
              <a:t> of our priorities and features, we decided having 3 MCUs in the project was unnecessary and decided to get rid of the NFC feature.</a:t>
            </a:r>
          </a:p>
          <a:p>
            <a:endParaRPr lang="en-US"/>
          </a:p>
          <a:p>
            <a:r>
              <a:rPr lang="en-US"/>
              <a:t>Another issue we came across was with the 3D model of our knob design. The indentation for the servo horn to rest was too long and didn’t allow for the servo horn to fully turn the knob cover. This indentation was improved in the second iteration and the servo horn fit. </a:t>
            </a:r>
          </a:p>
          <a:p>
            <a:endParaRPr lang="en-US"/>
          </a:p>
          <a:p>
            <a:r>
              <a:rPr lang="en-US"/>
              <a:t>Lastly, as previously mentioned, we originally had chosen resistor-based voltage dividers to step down our voltages to 5v and 3.3v, but eventually opted for linear voltages regulators with capacitors to achieve the same result.</a:t>
            </a:r>
          </a:p>
        </p:txBody>
      </p:sp>
      <p:sp>
        <p:nvSpPr>
          <p:cNvPr id="4" name="Slide Number Placeholder 3"/>
          <p:cNvSpPr>
            <a:spLocks noGrp="1"/>
          </p:cNvSpPr>
          <p:nvPr>
            <p:ph type="sldNum" sz="quarter" idx="5"/>
          </p:nvPr>
        </p:nvSpPr>
        <p:spPr/>
        <p:txBody>
          <a:bodyPr/>
          <a:lstStyle/>
          <a:p>
            <a:fld id="{8B4B6026-C530-4893-8B6E-5DAC362D6469}" type="slidenum">
              <a:rPr lang="en-US" smtClean="0"/>
              <a:t>46</a:t>
            </a:fld>
            <a:endParaRPr lang="en-US"/>
          </a:p>
        </p:txBody>
      </p:sp>
    </p:spTree>
    <p:extLst>
      <p:ext uri="{BB962C8B-B14F-4D97-AF65-F5344CB8AC3E}">
        <p14:creationId xmlns:p14="http://schemas.microsoft.com/office/powerpoint/2010/main" val="21271239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Now we’ll go over engineering standards used in this project and design constraints we had to keep in mind throughout development.</a:t>
            </a:r>
          </a:p>
        </p:txBody>
      </p:sp>
      <p:sp>
        <p:nvSpPr>
          <p:cNvPr id="4" name="Slide Number Placeholder 3"/>
          <p:cNvSpPr>
            <a:spLocks noGrp="1"/>
          </p:cNvSpPr>
          <p:nvPr>
            <p:ph type="sldNum" sz="quarter" idx="5"/>
          </p:nvPr>
        </p:nvSpPr>
        <p:spPr/>
        <p:txBody>
          <a:bodyPr/>
          <a:lstStyle/>
          <a:p>
            <a:fld id="{8B4B6026-C530-4893-8B6E-5DAC362D6469}" type="slidenum">
              <a:rPr lang="en-US" smtClean="0"/>
              <a:t>48</a:t>
            </a:fld>
            <a:endParaRPr lang="en-US"/>
          </a:p>
        </p:txBody>
      </p:sp>
    </p:spTree>
    <p:extLst>
      <p:ext uri="{BB962C8B-B14F-4D97-AF65-F5344CB8AC3E}">
        <p14:creationId xmlns:p14="http://schemas.microsoft.com/office/powerpoint/2010/main" val="2726228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Mohamed</a:t>
            </a:r>
          </a:p>
        </p:txBody>
      </p:sp>
      <p:sp>
        <p:nvSpPr>
          <p:cNvPr id="4" name="Slide Number Placeholder 3"/>
          <p:cNvSpPr>
            <a:spLocks noGrp="1"/>
          </p:cNvSpPr>
          <p:nvPr>
            <p:ph type="sldNum" sz="quarter" idx="5"/>
          </p:nvPr>
        </p:nvSpPr>
        <p:spPr/>
        <p:txBody>
          <a:bodyPr/>
          <a:lstStyle/>
          <a:p>
            <a:fld id="{8B4B6026-C530-4893-8B6E-5DAC362D6469}" type="slidenum">
              <a:rPr lang="en-US" smtClean="0"/>
              <a:t>5</a:t>
            </a:fld>
            <a:endParaRPr lang="en-US"/>
          </a:p>
        </p:txBody>
      </p:sp>
    </p:spTree>
    <p:extLst>
      <p:ext uri="{BB962C8B-B14F-4D97-AF65-F5344CB8AC3E}">
        <p14:creationId xmlns:p14="http://schemas.microsoft.com/office/powerpoint/2010/main" val="1083912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WordVisi_MSFontService"/>
              </a:rPr>
              <a:t>This is a table of related standards that impacted the design of the Live-Bolt system, such as the IPC-2221 PCB standard and the ANSI Grade 2 standard for the residential deadbolt lock we are designing for.</a:t>
            </a:r>
            <a:endParaRPr lang="en-US" sz="1800" b="0" i="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a:solidFill>
                <a:srgbClr val="000000"/>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8B4B6026-C530-4893-8B6E-5DAC362D6469}" type="slidenum">
              <a:rPr lang="en-US" smtClean="0"/>
              <a:t>49</a:t>
            </a:fld>
            <a:endParaRPr lang="en-US"/>
          </a:p>
        </p:txBody>
      </p:sp>
    </p:spTree>
    <p:extLst>
      <p:ext uri="{BB962C8B-B14F-4D97-AF65-F5344CB8AC3E}">
        <p14:creationId xmlns:p14="http://schemas.microsoft.com/office/powerpoint/2010/main" val="2082178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of the constraints we had to consider when designing this project. The time and economic constraints were some of the more prominent ones as we are on a deadline to finish the project and it is fully self-funded. A full explanation of the constraints is included in our senior design paper.</a:t>
            </a:r>
          </a:p>
        </p:txBody>
      </p:sp>
      <p:sp>
        <p:nvSpPr>
          <p:cNvPr id="4" name="Slide Number Placeholder 3"/>
          <p:cNvSpPr>
            <a:spLocks noGrp="1"/>
          </p:cNvSpPr>
          <p:nvPr>
            <p:ph type="sldNum" sz="quarter" idx="5"/>
          </p:nvPr>
        </p:nvSpPr>
        <p:spPr/>
        <p:txBody>
          <a:bodyPr/>
          <a:lstStyle/>
          <a:p>
            <a:fld id="{8B4B6026-C530-4893-8B6E-5DAC362D6469}" type="slidenum">
              <a:rPr lang="en-US" smtClean="0"/>
              <a:t>50</a:t>
            </a:fld>
            <a:endParaRPr lang="en-US"/>
          </a:p>
        </p:txBody>
      </p:sp>
    </p:spTree>
    <p:extLst>
      <p:ext uri="{BB962C8B-B14F-4D97-AF65-F5344CB8AC3E}">
        <p14:creationId xmlns:p14="http://schemas.microsoft.com/office/powerpoint/2010/main" val="4089045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Mohamed</a:t>
            </a:r>
          </a:p>
        </p:txBody>
      </p:sp>
      <p:sp>
        <p:nvSpPr>
          <p:cNvPr id="4" name="Slide Number Placeholder 3"/>
          <p:cNvSpPr>
            <a:spLocks noGrp="1"/>
          </p:cNvSpPr>
          <p:nvPr>
            <p:ph type="sldNum" sz="quarter" idx="5"/>
          </p:nvPr>
        </p:nvSpPr>
        <p:spPr/>
        <p:txBody>
          <a:bodyPr/>
          <a:lstStyle/>
          <a:p>
            <a:fld id="{8B4B6026-C530-4893-8B6E-5DAC362D6469}" type="slidenum">
              <a:rPr lang="en-US" smtClean="0"/>
              <a:t>52</a:t>
            </a:fld>
            <a:endParaRPr lang="en-US"/>
          </a:p>
        </p:txBody>
      </p:sp>
    </p:spTree>
    <p:extLst>
      <p:ext uri="{BB962C8B-B14F-4D97-AF65-F5344CB8AC3E}">
        <p14:creationId xmlns:p14="http://schemas.microsoft.com/office/powerpoint/2010/main" val="20119115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B4B6026-C530-4893-8B6E-5DAC362D6469}" type="slidenum">
              <a:rPr lang="en-US" smtClean="0"/>
              <a:t>53</a:t>
            </a:fld>
            <a:endParaRPr lang="en-US"/>
          </a:p>
        </p:txBody>
      </p:sp>
    </p:spTree>
    <p:extLst>
      <p:ext uri="{BB962C8B-B14F-4D97-AF65-F5344CB8AC3E}">
        <p14:creationId xmlns:p14="http://schemas.microsoft.com/office/powerpoint/2010/main" val="4943933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requirement specifications for the access control elements can be seen here. It is made up of 2 main requirements. The first is to allow the consumer to access the application in more than one way, which is important because different people may use different phones and we don’t want that to be a barrier to use Live Bolt. This will be verified by publishing the app to different app stores. The second requirement is to allow the door to be locked/unlocked in 3+ methods. The first method we have is remotely via the phone app which will send a notification to the user’s phone number. The second option is using a primary pin configured by the user. The third option is using a one-time guest code also configured by the user. These both will have the LED blink once for a correct code and twice for an incorrect code. Finally as an added way to lock the door in addition to the app, it will automatically lock 10 seconds after being unlocked. All of this functionality is shown off in the demonstration video.</a:t>
            </a:r>
          </a:p>
        </p:txBody>
      </p:sp>
      <p:sp>
        <p:nvSpPr>
          <p:cNvPr id="4" name="Slide Number Placeholder 3"/>
          <p:cNvSpPr>
            <a:spLocks noGrp="1"/>
          </p:cNvSpPr>
          <p:nvPr>
            <p:ph type="sldNum" sz="quarter" idx="5"/>
          </p:nvPr>
        </p:nvSpPr>
        <p:spPr/>
        <p:txBody>
          <a:bodyPr/>
          <a:lstStyle/>
          <a:p>
            <a:fld id="{8B4B6026-C530-4893-8B6E-5DAC362D6469}" type="slidenum">
              <a:rPr lang="en-US" smtClean="0"/>
              <a:t>6</a:t>
            </a:fld>
            <a:endParaRPr lang="en-US"/>
          </a:p>
        </p:txBody>
      </p:sp>
    </p:spTree>
    <p:extLst>
      <p:ext uri="{BB962C8B-B14F-4D97-AF65-F5344CB8AC3E}">
        <p14:creationId xmlns:p14="http://schemas.microsoft.com/office/powerpoint/2010/main" val="482357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Joel – should be good</a:t>
            </a:r>
          </a:p>
        </p:txBody>
      </p:sp>
      <p:sp>
        <p:nvSpPr>
          <p:cNvPr id="4" name="Slide Number Placeholder 3"/>
          <p:cNvSpPr>
            <a:spLocks noGrp="1"/>
          </p:cNvSpPr>
          <p:nvPr>
            <p:ph type="sldNum" sz="quarter" idx="5"/>
          </p:nvPr>
        </p:nvSpPr>
        <p:spPr/>
        <p:txBody>
          <a:bodyPr/>
          <a:lstStyle/>
          <a:p>
            <a:fld id="{8B4B6026-C530-4893-8B6E-5DAC362D6469}" type="slidenum">
              <a:rPr lang="en-US" smtClean="0"/>
              <a:t>7</a:t>
            </a:fld>
            <a:endParaRPr lang="en-US"/>
          </a:p>
        </p:txBody>
      </p:sp>
    </p:spTree>
    <p:extLst>
      <p:ext uri="{BB962C8B-B14F-4D97-AF65-F5344CB8AC3E}">
        <p14:creationId xmlns:p14="http://schemas.microsoft.com/office/powerpoint/2010/main" val="2912113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Linda [Rough draft recording, not done yet]</a:t>
            </a:r>
          </a:p>
          <a:p>
            <a:endParaRPr lang="en-US">
              <a:ea typeface="Calibri"/>
              <a:cs typeface="Calibri"/>
            </a:endParaRPr>
          </a:p>
          <a:p>
            <a:r>
              <a:rPr lang="en-US">
                <a:ea typeface="Calibri"/>
                <a:cs typeface="Calibri"/>
              </a:rPr>
              <a:t>Our design feature requirement specifications came down to three of our required choices. We wanted to make sure that our project had a locking door system. We're making sure that will end up being the case with the choice of a servo motor to turn a dead bolt knob. Our second requirement was to harness electronics in a casing. We want to make sure our casing (also known as security or lock box) would be durable to withstand weather and be cheap to manufacture. Lastly, we wanted to make sure that our security and lock boxes had rechargeable batteries. To achieve this goal these boxes would need to be accessible to a user and provide ease when changing AA batteries.</a:t>
            </a:r>
          </a:p>
        </p:txBody>
      </p:sp>
      <p:sp>
        <p:nvSpPr>
          <p:cNvPr id="4" name="Slide Number Placeholder 3"/>
          <p:cNvSpPr>
            <a:spLocks noGrp="1"/>
          </p:cNvSpPr>
          <p:nvPr>
            <p:ph type="sldNum" sz="quarter" idx="5"/>
          </p:nvPr>
        </p:nvSpPr>
        <p:spPr/>
        <p:txBody>
          <a:bodyPr/>
          <a:lstStyle/>
          <a:p>
            <a:fld id="{8B4B6026-C530-4893-8B6E-5DAC362D6469}" type="slidenum">
              <a:rPr lang="en-US" smtClean="0"/>
              <a:t>8</a:t>
            </a:fld>
            <a:endParaRPr lang="en-US"/>
          </a:p>
        </p:txBody>
      </p:sp>
    </p:spTree>
    <p:extLst>
      <p:ext uri="{BB962C8B-B14F-4D97-AF65-F5344CB8AC3E}">
        <p14:creationId xmlns:p14="http://schemas.microsoft.com/office/powerpoint/2010/main" val="2191254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Mohamed</a:t>
            </a:r>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9</a:t>
            </a:fld>
            <a:endParaRPr lang="en-US"/>
          </a:p>
        </p:txBody>
      </p:sp>
    </p:spTree>
    <p:extLst>
      <p:ext uri="{BB962C8B-B14F-4D97-AF65-F5344CB8AC3E}">
        <p14:creationId xmlns:p14="http://schemas.microsoft.com/office/powerpoint/2010/main" val="962597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the Hardware Block Diagram for our project. The camera and PIR sensor are connected to the raspberry pi, while the keypad and LED are connected to the outside security ESP chip. The servo is the only thing connected to the inside ESP-12F chip. The Raspberry Pi will interface with the ESP chips to allow for communication between the outside security module and the indoor locking module. Each module will be powered by their own 12V battery packs. In this block diagram, you can see the outside security module components in the red box and the indoor lock module components in the blue box.</a:t>
            </a:r>
          </a:p>
          <a:p>
            <a:endParaRPr lang="en-US"/>
          </a:p>
        </p:txBody>
      </p:sp>
      <p:sp>
        <p:nvSpPr>
          <p:cNvPr id="4" name="Slide Number Placeholder 3"/>
          <p:cNvSpPr>
            <a:spLocks noGrp="1"/>
          </p:cNvSpPr>
          <p:nvPr>
            <p:ph type="sldNum" sz="quarter" idx="5"/>
          </p:nvPr>
        </p:nvSpPr>
        <p:spPr/>
        <p:txBody>
          <a:bodyPr/>
          <a:lstStyle/>
          <a:p>
            <a:fld id="{8B4B6026-C530-4893-8B6E-5DAC362D6469}" type="slidenum">
              <a:rPr lang="en-US" smtClean="0"/>
              <a:t>10</a:t>
            </a:fld>
            <a:endParaRPr lang="en-US"/>
          </a:p>
        </p:txBody>
      </p:sp>
    </p:spTree>
    <p:extLst>
      <p:ext uri="{BB962C8B-B14F-4D97-AF65-F5344CB8AC3E}">
        <p14:creationId xmlns:p14="http://schemas.microsoft.com/office/powerpoint/2010/main" val="1310682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en-US"/>
              <a:t>Click to edit Master title style</a:t>
            </a:r>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AB3A824-1A51-4B26-AD58-A6D8E14F6C04}" type="datetimeFigureOut">
              <a:rPr lang="en-US" dirty="0"/>
              <a:t>12/3/2022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a:solidFill>
                  <a:schemeClr val="accent6"/>
                </a:solidFill>
                <a:latin typeface="Wingdings 3" panose="05040102010807070707" pitchFamily="18" charset="2"/>
              </a:rPr>
              <a:t>z</a:t>
            </a:r>
            <a:endParaRPr lang="en-US" sz="24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651160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57E33E-8B18-4087-B112-809917729534}" type="datetimeFigureOut">
              <a:rPr lang="en-US" dirty="0"/>
              <a:t>12/3/2022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201256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FE419-2371-464F-8239-3959401C3561}" type="datetimeFigureOut">
              <a:rPr lang="en-US" dirty="0"/>
              <a:t>12/3/2022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457021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D162C4-EDD9-4389-A98B-B87ECEA2A816}" type="datetimeFigureOut">
              <a:rPr lang="en-US" dirty="0"/>
              <a:t>12/3/2022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731318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en-US"/>
              <a:t>Click to edit Master title style</a:t>
            </a:r>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E5059C3-6A89-4494-99FF-5A4D6FFD50EB}" type="datetimeFigureOut">
              <a:rPr lang="en-US" dirty="0"/>
              <a:t>12/3/2022</a:t>
            </a:fld>
            <a:endParaRPr lang="en-US"/>
          </a:p>
        </p:txBody>
      </p:sp>
      <p:sp>
        <p:nvSpPr>
          <p:cNvPr id="5" name="Footer Placeholder 4"/>
          <p:cNvSpPr>
            <a:spLocks noGrp="1"/>
          </p:cNvSpPr>
          <p:nvPr>
            <p:ph type="ftr" sz="quarter" idx="11"/>
          </p:nvPr>
        </p:nvSpPr>
        <p:spPr/>
        <p:txBody>
          <a:bodyPr/>
          <a:lstStyle/>
          <a:p>
            <a:r>
              <a:rPr lang="en-US"/>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15096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en-US"/>
              <a:t>Click to edit Master title style</a:t>
            </a:r>
          </a:p>
        </p:txBody>
      </p:sp>
      <p:sp>
        <p:nvSpPr>
          <p:cNvPr id="3" name="Content Placeholder 2"/>
          <p:cNvSpPr>
            <a:spLocks noGrp="1"/>
          </p:cNvSpPr>
          <p:nvPr>
            <p:ph sz="half" idx="1"/>
          </p:nvPr>
        </p:nvSpPr>
        <p:spPr>
          <a:xfrm>
            <a:off x="2605374" y="2052116"/>
            <a:ext cx="3891960" cy="39978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66636" y="2052114"/>
            <a:ext cx="3894222" cy="39978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954B2F-12DE-47F5-8894-472B206D2E1E}" type="datetimeFigureOut">
              <a:rPr lang="en-US" dirty="0"/>
              <a:t>12/3/2022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358447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en-US"/>
              <a:t>Click to edit Master title style</a:t>
            </a:r>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09285" y="2851331"/>
            <a:ext cx="3893623"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66635" y="2851331"/>
            <a:ext cx="3899798" cy="307143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30E46F-7819-4ACF-B48B-48222C2ACC88}" type="datetimeFigureOut">
              <a:rPr lang="en-US" dirty="0"/>
              <a:t>12/3/2022</a:t>
            </a:fld>
            <a:endParaRPr lang="en-US"/>
          </a:p>
        </p:txBody>
      </p:sp>
      <p:sp>
        <p:nvSpPr>
          <p:cNvPr id="8" name="Footer Placeholder 7"/>
          <p:cNvSpPr>
            <a:spLocks noGrp="1"/>
          </p:cNvSpPr>
          <p:nvPr>
            <p:ph type="ftr" sz="quarter" idx="11"/>
          </p:nvPr>
        </p:nvSpPr>
        <p:spPr/>
        <p:txBody>
          <a:bodyPr/>
          <a:lstStyle/>
          <a:p>
            <a:r>
              <a:rPr lang="en-US"/>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802869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AF3416-4057-4DAA-829D-4CA07428D088}" type="datetimeFigureOut">
              <a:rPr lang="en-US" dirty="0"/>
              <a:t>12/3/2022</a:t>
            </a:fld>
            <a:endParaRPr lang="en-US"/>
          </a:p>
        </p:txBody>
      </p:sp>
      <p:sp>
        <p:nvSpPr>
          <p:cNvPr id="4" name="Footer Placeholder 3"/>
          <p:cNvSpPr>
            <a:spLocks noGrp="1"/>
          </p:cNvSpPr>
          <p:nvPr>
            <p:ph type="ftr" sz="quarter" idx="11"/>
          </p:nvPr>
        </p:nvSpPr>
        <p:spPr/>
        <p:txBody>
          <a:bodyPr/>
          <a:lstStyle/>
          <a:p>
            <a:r>
              <a:rPr lang="en-US"/>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648579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12/3/2022</a:t>
            </a:fld>
            <a:endParaRPr lang="en-US"/>
          </a:p>
        </p:txBody>
      </p:sp>
      <p:sp>
        <p:nvSpPr>
          <p:cNvPr id="3" name="Footer Placeholder 2"/>
          <p:cNvSpPr>
            <a:spLocks noGrp="1"/>
          </p:cNvSpPr>
          <p:nvPr>
            <p:ph type="ftr" sz="quarter" idx="11"/>
          </p:nvPr>
        </p:nvSpPr>
        <p:spPr/>
        <p:txBody>
          <a:bodyPr/>
          <a:lstStyle/>
          <a:p>
            <a:r>
              <a:rPr lang="en-US"/>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825328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120154" y="805818"/>
            <a:ext cx="5446278" cy="52441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D525BB-DA17-4BA0-B3C8-3AC3ABC827E6}" type="datetimeFigureOut">
              <a:rPr lang="en-US" dirty="0"/>
              <a:t>12/3/2022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674978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a:solidFill>
                  <a:schemeClr val="accent6"/>
                </a:solidFill>
                <a:latin typeface="Wingdings 3" panose="05040102010807070707" pitchFamily="18" charset="2"/>
              </a:rPr>
              <a:t>z</a:t>
            </a:r>
            <a:endParaRPr lang="en-US" sz="100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en-US"/>
              <a:t>Click to edit Master title style</a:t>
            </a:r>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dirty="0"/>
              <a:t>12/3/2022</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480649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Eigth level</a:t>
            </a:r>
          </a:p>
          <a:p>
            <a:pPr lvl="8"/>
            <a:r>
              <a:rPr lang="en-US"/>
              <a:t>Ninth level</a:t>
            </a:r>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12/3/2022</a:t>
            </a:fld>
            <a:endParaRPr lang="en-US"/>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56646335"/>
      </p:ext>
    </p:extLst>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png"/><Relationship Id="rId5" Type="http://schemas.openxmlformats.org/officeDocument/2006/relationships/image" Target="../media/image13.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jpeg"/><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20.png"/><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1.xm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1.png"/><Relationship Id="rId5" Type="http://schemas.openxmlformats.org/officeDocument/2006/relationships/image" Target="../media/image12.jpe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2.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3.jpeg"/><Relationship Id="rId5" Type="http://schemas.openxmlformats.org/officeDocument/2006/relationships/image" Target="../media/image12.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2.jpeg"/><Relationship Id="rId5" Type="http://schemas.openxmlformats.org/officeDocument/2006/relationships/image" Target="../media/image24.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notesSlide" Target="../notesSlides/notesSlide16.xml"/><Relationship Id="rId9"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2.jpeg"/><Relationship Id="rId5" Type="http://schemas.openxmlformats.org/officeDocument/2006/relationships/image" Target="../media/image28.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0.jpeg"/><Relationship Id="rId5" Type="http://schemas.openxmlformats.org/officeDocument/2006/relationships/image" Target="../media/image5.pn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31.pn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4.mp4"/><Relationship Id="rId1" Type="http://schemas.microsoft.com/office/2007/relationships/media" Target="../media/media24.mp4"/><Relationship Id="rId5" Type="http://schemas.openxmlformats.org/officeDocument/2006/relationships/image" Target="../media/image33.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3.png"/><Relationship Id="rId2" Type="http://schemas.openxmlformats.org/officeDocument/2006/relationships/video" Target="../media/media25.mp4"/><Relationship Id="rId1" Type="http://schemas.microsoft.com/office/2007/relationships/media" Target="../media/media25.mp4"/><Relationship Id="rId6" Type="http://schemas.openxmlformats.org/officeDocument/2006/relationships/image" Target="../media/image13.jpeg"/><Relationship Id="rId5" Type="http://schemas.openxmlformats.org/officeDocument/2006/relationships/image" Target="../media/image34.jpe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3.jpeg"/><Relationship Id="rId5" Type="http://schemas.openxmlformats.org/officeDocument/2006/relationships/image" Target="../media/image36.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5.png"/><Relationship Id="rId4" Type="http://schemas.openxmlformats.org/officeDocument/2006/relationships/notesSlide" Target="../notesSlides/notesSlide24.xml"/><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11" Type="http://schemas.openxmlformats.org/officeDocument/2006/relationships/image" Target="../media/image39.png"/><Relationship Id="rId5" Type="http://schemas.openxmlformats.org/officeDocument/2006/relationships/image" Target="../media/image1.jpeg"/><Relationship Id="rId10" Type="http://schemas.openxmlformats.org/officeDocument/2006/relationships/image" Target="../media/image5.png"/><Relationship Id="rId4" Type="http://schemas.openxmlformats.org/officeDocument/2006/relationships/notesSlide" Target="../notesSlides/notesSlide25.xml"/><Relationship Id="rId9" Type="http://schemas.openxmlformats.org/officeDocument/2006/relationships/image" Target="../media/image6.png"/></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1.jpeg"/><Relationship Id="rId10" Type="http://schemas.openxmlformats.org/officeDocument/2006/relationships/image" Target="../media/image5.png"/><Relationship Id="rId4" Type="http://schemas.openxmlformats.org/officeDocument/2006/relationships/notesSlide" Target="../notesSlides/notesSlide26.xml"/><Relationship Id="rId9"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2.mp4"/><Relationship Id="rId1" Type="http://schemas.microsoft.com/office/2007/relationships/media" Target="../media/media32.mp4"/><Relationship Id="rId5" Type="http://schemas.openxmlformats.org/officeDocument/2006/relationships/image" Target="../media/image33.pn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video" Target="../media/media33.mp4"/><Relationship Id="rId1" Type="http://schemas.microsoft.com/office/2007/relationships/media" Target="../media/media33.mp4"/><Relationship Id="rId6" Type="http://schemas.openxmlformats.org/officeDocument/2006/relationships/image" Target="../media/image33.png"/><Relationship Id="rId5" Type="http://schemas.openxmlformats.org/officeDocument/2006/relationships/image" Target="../media/image13.jpe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3.png"/><Relationship Id="rId5" Type="http://schemas.openxmlformats.org/officeDocument/2006/relationships/image" Target="../media/image13.jpeg"/><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42.png"/><Relationship Id="rId5" Type="http://schemas.openxmlformats.org/officeDocument/2006/relationships/image" Target="../media/image13.jpe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6.jpe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5.png"/><Relationship Id="rId5" Type="http://schemas.openxmlformats.org/officeDocument/2006/relationships/image" Target="../media/image13.jpe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7.png"/><Relationship Id="rId5" Type="http://schemas.openxmlformats.org/officeDocument/2006/relationships/image" Target="../media/image13.jpe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9.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8.png"/><Relationship Id="rId5" Type="http://schemas.openxmlformats.org/officeDocument/2006/relationships/image" Target="../media/image13.jpeg"/><Relationship Id="rId4"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jpe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2.xml"/><Relationship Id="rId7" Type="http://schemas.openxmlformats.org/officeDocument/2006/relationships/image" Target="../media/image50.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4.xml"/><Relationship Id="rId9" Type="http://schemas.openxmlformats.org/officeDocument/2006/relationships/image" Target="../media/image52.png"/></Relationships>
</file>

<file path=ppt/slides/_rels/slide4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6.png"/><Relationship Id="rId5" Type="http://schemas.openxmlformats.org/officeDocument/2006/relationships/image" Target="../media/image53.png"/><Relationship Id="rId4"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6.png"/><Relationship Id="rId5" Type="http://schemas.openxmlformats.org/officeDocument/2006/relationships/image" Target="../media/image55.png"/><Relationship Id="rId4" Type="http://schemas.openxmlformats.org/officeDocument/2006/relationships/notesSlide" Target="../notesSlides/notesSlide36.xml"/><Relationship Id="rId9"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media" Target="../media/media45.m4a"/><Relationship Id="rId7" Type="http://schemas.openxmlformats.org/officeDocument/2006/relationships/image" Target="../media/image58.png"/><Relationship Id="rId2" Type="http://schemas.openxmlformats.org/officeDocument/2006/relationships/video" Target="../media/media44.mov"/><Relationship Id="rId1" Type="http://schemas.microsoft.com/office/2007/relationships/media" Target="../media/media44.mov"/><Relationship Id="rId6" Type="http://schemas.openxmlformats.org/officeDocument/2006/relationships/notesSlide" Target="../notesSlides/notesSlide37.xml"/><Relationship Id="rId5" Type="http://schemas.openxmlformats.org/officeDocument/2006/relationships/slideLayout" Target="../slideLayouts/slideLayout2.xml"/><Relationship Id="rId4" Type="http://schemas.openxmlformats.org/officeDocument/2006/relationships/audio" Target="../media/media45.m4a"/><Relationship Id="rId9"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3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0.mp4"/><Relationship Id="rId1" Type="http://schemas.microsoft.com/office/2007/relationships/media" Target="../media/media50.mp4"/><Relationship Id="rId6" Type="http://schemas.openxmlformats.org/officeDocument/2006/relationships/image" Target="../media/image33.png"/><Relationship Id="rId5" Type="http://schemas.openxmlformats.org/officeDocument/2006/relationships/image" Target="../media/image13.jpe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1.mp4"/><Relationship Id="rId1" Type="http://schemas.microsoft.com/office/2007/relationships/media" Target="../media/media51.mp4"/><Relationship Id="rId6" Type="http://schemas.openxmlformats.org/officeDocument/2006/relationships/image" Target="../media/image33.png"/><Relationship Id="rId5" Type="http://schemas.openxmlformats.org/officeDocument/2006/relationships/image" Target="../media/image13.jpeg"/><Relationship Id="rId4" Type="http://schemas.openxmlformats.org/officeDocument/2006/relationships/notesSlide" Target="../notesSlides/notesSlide4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2.m4a"/><Relationship Id="rId1" Type="http://schemas.microsoft.com/office/2007/relationships/media" Target="../media/media52.m4a"/><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5.png"/><Relationship Id="rId5" Type="http://schemas.openxmlformats.org/officeDocument/2006/relationships/image" Target="../media/image12.jpeg"/><Relationship Id="rId4"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8" Type="http://schemas.openxmlformats.org/officeDocument/2006/relationships/hyperlink" Target="https://www.adafruit.com/product/1142" TargetMode="External"/><Relationship Id="rId13"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www.amazon.com/Matrix-Membrane-Switch-Keyboard-Arduino/dp/B07THCLGCZ/ref=sr_1_3?keywords=arduino+keypad&amp;qid=1662644987&amp;sr=8-3" TargetMode="External"/><Relationship Id="rId12" Type="http://schemas.openxmlformats.org/officeDocument/2006/relationships/image" Target="../media/image62.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hyperlink" Target="https://www.amazon.com/Arducam-Megapixels-Sensor-OV5647-Raspberry/dp/B012V1HEP4/ref=asc_df_B012V1HEP4/?tag=hyprod-20&amp;linkCode=df0&amp;hvadid=385286500280&amp;hvpos=&amp;hvnetw=g&amp;hvrand=17851763840764984113&amp;hvpone=&amp;hvptwo=&amp;hvqmt=&amp;hvdev=c&amp;hvdvcmdl=&amp;hvlocint=&amp;hvlocphy=9011767&amp;hvtargid=pla-820020083673&amp;psc=1&amp;tag=&amp;ref=&amp;adgrpid=77282054583&amp;hvpone=&amp;hvptwo=&amp;hvadid=385286500280&amp;hvpos=&amp;hvnetw=g&amp;hvrand=17851763840764984113&amp;hvqmt=&amp;hvdev=c&amp;hvdvcmdl=&amp;hvlocint=&amp;hvlocphy=9011767&amp;hvtargid=pla-820020083673" TargetMode="External"/><Relationship Id="rId11" Type="http://schemas.openxmlformats.org/officeDocument/2006/relationships/hyperlink" Target="https://www.amazon.com/HiLetgo-Internet-Development-Wireless-Micropython/dp/B081CSJV2V/ref=sr_1_3?crid=1Z3IRJCJHHHHH&amp;keywords=esp8266&amp;qid=1662645452&amp;sprefix=esp8266%2Caps%2C116&amp;sr=8-3" TargetMode="External"/><Relationship Id="rId5" Type="http://schemas.openxmlformats.org/officeDocument/2006/relationships/hyperlink" Target="https://www.amazon.com/YUEONEWIN-Electronics-Assortment-Electrolytic-Transistor/dp/B09YTSR9Z9/ref=sr_1_8?crid=AV8PZWYCKZIP&amp;keywords=electrical+component+kit&amp;qid=1662645184&amp;sprefix=electical+component+kit%2Caps%2C159&amp;sr=8-8" TargetMode="External"/><Relationship Id="rId10" Type="http://schemas.openxmlformats.org/officeDocument/2006/relationships/hyperlink" Target="https://www.amazon.com/gp/product/B09BNPX3XJ/ref=ppx_yo_dt_b_asin_title_o00_s00?ie=UTF8&amp;psc=1" TargetMode="External"/><Relationship Id="rId4" Type="http://schemas.openxmlformats.org/officeDocument/2006/relationships/notesSlide" Target="../notesSlides/notesSlide43.xml"/><Relationship Id="rId9" Type="http://schemas.openxmlformats.org/officeDocument/2006/relationships/hyperlink" Target="https://www.amainhobbies.com/protek-rc-plastic-servo-arm-accessories-set-25t-ptk-3050/p507824?gclid=Cj0KCQjwpeaYBhDXARIsAEzItbEdCii21E3WBZlhRDa9wRzEvzZO_mnSrV8RQBLICEW-ZjbXAKAC0t8aAlruEALw_wcB"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3.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jpeg"/><Relationship Id="rId5" Type="http://schemas.openxmlformats.org/officeDocument/2006/relationships/image" Target="../media/image1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blipFill>
        <a:effectLst/>
      </p:bgPr>
    </p:bg>
    <p:spTree>
      <p:nvGrpSpPr>
        <p:cNvPr id="1" name=""/>
        <p:cNvGrpSpPr/>
        <p:nvPr/>
      </p:nvGrpSpPr>
      <p:grpSpPr>
        <a:xfrm>
          <a:off x="0" y="0"/>
          <a:ext cx="0" cy="0"/>
          <a:chOff x="0" y="0"/>
          <a:chExt cx="0" cy="0"/>
        </a:xfrm>
      </p:grpSpPr>
      <p:sp useBgFill="1">
        <p:nvSpPr>
          <p:cNvPr id="70" name="Rectangle 35">
            <a:extLst>
              <a:ext uri="{FF2B5EF4-FFF2-40B4-BE49-F238E27FC236}">
                <a16:creationId xmlns:a16="http://schemas.microsoft.com/office/drawing/2014/main" id="{B17C4BE7-C6F9-47EC-A201-EA9AA2986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Picture 37">
            <a:extLst>
              <a:ext uri="{FF2B5EF4-FFF2-40B4-BE49-F238E27FC236}">
                <a16:creationId xmlns:a16="http://schemas.microsoft.com/office/drawing/2014/main" id="{739DE56C-E547-442D-A680-BE195F3CBD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72" name="Picture 39">
            <a:extLst>
              <a:ext uri="{FF2B5EF4-FFF2-40B4-BE49-F238E27FC236}">
                <a16:creationId xmlns:a16="http://schemas.microsoft.com/office/drawing/2014/main" id="{79AFEA89-9D74-44F7-ABA0-2F5B23767D6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73" name="Rectangle 41">
            <a:extLst>
              <a:ext uri="{FF2B5EF4-FFF2-40B4-BE49-F238E27FC236}">
                <a16:creationId xmlns:a16="http://schemas.microsoft.com/office/drawing/2014/main" id="{31E0DEAF-0EE2-4535-9C4A-BFDDF42EF7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43">
            <a:extLst>
              <a:ext uri="{FF2B5EF4-FFF2-40B4-BE49-F238E27FC236}">
                <a16:creationId xmlns:a16="http://schemas.microsoft.com/office/drawing/2014/main" id="{6FC4EB63-C386-46C9-BD0F-4C531C529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45">
            <a:extLst>
              <a:ext uri="{FF2B5EF4-FFF2-40B4-BE49-F238E27FC236}">
                <a16:creationId xmlns:a16="http://schemas.microsoft.com/office/drawing/2014/main" id="{9C871E3F-17AD-4A14-902F-F10FF96EE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5891209"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4893A4-82E7-E76E-85B9-7AD80EB39CF3}"/>
              </a:ext>
            </a:extLst>
          </p:cNvPr>
          <p:cNvSpPr>
            <a:spLocks noGrp="1"/>
          </p:cNvSpPr>
          <p:nvPr>
            <p:ph type="ctrTitle"/>
          </p:nvPr>
        </p:nvSpPr>
        <p:spPr>
          <a:xfrm>
            <a:off x="1006721" y="3428998"/>
            <a:ext cx="4936007" cy="2268559"/>
          </a:xfrm>
        </p:spPr>
        <p:txBody>
          <a:bodyPr>
            <a:normAutofit/>
          </a:bodyPr>
          <a:lstStyle/>
          <a:p>
            <a:r>
              <a:rPr lang="en-US" sz="4800" b="1">
                <a:cs typeface="Calibri Light"/>
              </a:rPr>
              <a:t>Live Bolt </a:t>
            </a:r>
            <a:br>
              <a:rPr lang="en-US" sz="4800" b="1">
                <a:cs typeface="Calibri Light"/>
              </a:rPr>
            </a:br>
            <a:r>
              <a:rPr lang="en-US" sz="4800" b="1">
                <a:cs typeface="Calibri Light"/>
              </a:rPr>
              <a:t>Smart Lock and Security System</a:t>
            </a:r>
            <a:endParaRPr lang="en-US" sz="4800" b="1"/>
          </a:p>
        </p:txBody>
      </p:sp>
      <p:sp>
        <p:nvSpPr>
          <p:cNvPr id="3" name="Subtitle 2">
            <a:extLst>
              <a:ext uri="{FF2B5EF4-FFF2-40B4-BE49-F238E27FC236}">
                <a16:creationId xmlns:a16="http://schemas.microsoft.com/office/drawing/2014/main" id="{DA8E78C8-2B6F-5280-87E6-1D5561CAD825}"/>
              </a:ext>
            </a:extLst>
          </p:cNvPr>
          <p:cNvSpPr>
            <a:spLocks noGrp="1"/>
          </p:cNvSpPr>
          <p:nvPr>
            <p:ph type="subTitle" idx="1"/>
          </p:nvPr>
        </p:nvSpPr>
        <p:spPr>
          <a:xfrm>
            <a:off x="2124907" y="1422400"/>
            <a:ext cx="3817821" cy="2006599"/>
          </a:xfrm>
        </p:spPr>
        <p:txBody>
          <a:bodyPr vert="horz" lIns="91440" tIns="45720" rIns="91440" bIns="45720" rtlCol="0">
            <a:normAutofit fontScale="92500" lnSpcReduction="10000"/>
          </a:bodyPr>
          <a:lstStyle/>
          <a:p>
            <a:pPr>
              <a:lnSpc>
                <a:spcPct val="110000"/>
              </a:lnSpc>
            </a:pPr>
            <a:r>
              <a:rPr lang="en-US">
                <a:ea typeface="+mn-lt"/>
                <a:cs typeface="+mn-lt"/>
              </a:rPr>
              <a:t>Linda Anyosa (EE)</a:t>
            </a:r>
          </a:p>
          <a:p>
            <a:pPr>
              <a:lnSpc>
                <a:spcPct val="110000"/>
              </a:lnSpc>
            </a:pPr>
            <a:r>
              <a:rPr lang="en-US">
                <a:ea typeface="+mn-lt"/>
                <a:cs typeface="+mn-lt"/>
              </a:rPr>
              <a:t>Mohamed </a:t>
            </a:r>
            <a:r>
              <a:rPr lang="en-US" err="1">
                <a:ea typeface="+mn-lt"/>
                <a:cs typeface="+mn-lt"/>
              </a:rPr>
              <a:t>Faizel</a:t>
            </a:r>
            <a:r>
              <a:rPr lang="en-US">
                <a:ea typeface="+mn-lt"/>
                <a:cs typeface="+mn-lt"/>
              </a:rPr>
              <a:t> (CPE) </a:t>
            </a:r>
          </a:p>
          <a:p>
            <a:pPr>
              <a:lnSpc>
                <a:spcPct val="110000"/>
              </a:lnSpc>
            </a:pPr>
            <a:r>
              <a:rPr lang="en-US">
                <a:ea typeface="+mn-lt"/>
                <a:cs typeface="+mn-lt"/>
              </a:rPr>
              <a:t>Andrew O'Reilly (EE) </a:t>
            </a:r>
          </a:p>
          <a:p>
            <a:pPr>
              <a:lnSpc>
                <a:spcPct val="110000"/>
              </a:lnSpc>
            </a:pPr>
            <a:r>
              <a:rPr lang="en-US">
                <a:ea typeface="+mn-lt"/>
                <a:cs typeface="+mn-lt"/>
              </a:rPr>
              <a:t>Joel Shaw (CPE)</a:t>
            </a:r>
            <a:endParaRPr lang="en-US"/>
          </a:p>
          <a:p>
            <a:pPr>
              <a:lnSpc>
                <a:spcPct val="110000"/>
              </a:lnSpc>
            </a:pPr>
            <a:r>
              <a:rPr lang="en-US">
                <a:cs typeface="Calibri"/>
              </a:rPr>
              <a:t>Group 22 (F)</a:t>
            </a:r>
          </a:p>
        </p:txBody>
      </p:sp>
      <p:sp>
        <p:nvSpPr>
          <p:cNvPr id="76" name="Rectangle 47">
            <a:extLst>
              <a:ext uri="{FF2B5EF4-FFF2-40B4-BE49-F238E27FC236}">
                <a16:creationId xmlns:a16="http://schemas.microsoft.com/office/drawing/2014/main" id="{84359F15-A8BE-4D02-B862-D97755563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7061" y="0"/>
            <a:ext cx="463457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A picture containing text, clipart, businesscard&#10;&#10;Description automatically generated">
            <a:extLst>
              <a:ext uri="{FF2B5EF4-FFF2-40B4-BE49-F238E27FC236}">
                <a16:creationId xmlns:a16="http://schemas.microsoft.com/office/drawing/2014/main" id="{DB5E834D-2BE8-1EC8-9028-E3D443F2F67F}"/>
              </a:ext>
            </a:extLst>
          </p:cNvPr>
          <p:cNvPicPr>
            <a:picLocks noChangeAspect="1"/>
          </p:cNvPicPr>
          <p:nvPr/>
        </p:nvPicPr>
        <p:blipFill>
          <a:blip r:embed="rId8"/>
          <a:stretch>
            <a:fillRect/>
          </a:stretch>
        </p:blipFill>
        <p:spPr>
          <a:xfrm>
            <a:off x="7074286" y="1909444"/>
            <a:ext cx="3986172" cy="3312249"/>
          </a:xfrm>
          <a:prstGeom prst="rect">
            <a:avLst/>
          </a:prstGeom>
          <a:ln w="12700">
            <a:noFill/>
          </a:ln>
        </p:spPr>
      </p:pic>
      <p:sp>
        <p:nvSpPr>
          <p:cNvPr id="77" name="Rectangle 49">
            <a:extLst>
              <a:ext uri="{FF2B5EF4-FFF2-40B4-BE49-F238E27FC236}">
                <a16:creationId xmlns:a16="http://schemas.microsoft.com/office/drawing/2014/main" id="{CB84DC5F-1176-45E8-B10A-97CEBD89E4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88759" y="231959"/>
            <a:ext cx="4155454" cy="6387537"/>
          </a:xfrm>
          <a:prstGeom prst="rect">
            <a:avLst/>
          </a:prstGeom>
          <a:noFill/>
          <a:ln w="9525">
            <a:solidFill>
              <a:schemeClr val="accent6">
                <a:lumMod val="60000"/>
                <a:lumOff val="4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51">
            <a:extLst>
              <a:ext uri="{FF2B5EF4-FFF2-40B4-BE49-F238E27FC236}">
                <a16:creationId xmlns:a16="http://schemas.microsoft.com/office/drawing/2014/main" id="{D291C133-BF78-4679-972C-B19907C6FD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Audio 15">
            <a:hlinkClick r:id="" action="ppaction://media"/>
            <a:extLst>
              <a:ext uri="{FF2B5EF4-FFF2-40B4-BE49-F238E27FC236}">
                <a16:creationId xmlns:a16="http://schemas.microsoft.com/office/drawing/2014/main" id="{5A3B0930-7294-DAB3-C49C-086CB9473D1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448792" t="-231250" r="-448792" b="-231250"/>
          <a:stretch>
            <a:fillRect/>
          </a:stretch>
        </p:blipFill>
        <p:spPr>
          <a:xfrm>
            <a:off x="9147683" y="5143500"/>
            <a:ext cx="3040633" cy="1714500"/>
          </a:xfrm>
          <a:prstGeom prst="rect">
            <a:avLst/>
          </a:prstGeom>
        </p:spPr>
      </p:pic>
      <p:pic>
        <p:nvPicPr>
          <p:cNvPr id="20" name="Picture 3">
            <a:extLst>
              <a:ext uri="{FF2B5EF4-FFF2-40B4-BE49-F238E27FC236}">
                <a16:creationId xmlns:a16="http://schemas.microsoft.com/office/drawing/2014/main" id="{D62542FB-9EF2-BD1F-45AC-265D993D3B44}"/>
              </a:ext>
            </a:extLst>
          </p:cNvPr>
          <p:cNvPicPr>
            <a:picLocks noChangeAspect="1"/>
          </p:cNvPicPr>
          <p:nvPr/>
        </p:nvPicPr>
        <p:blipFill>
          <a:blip r:embed="rId10"/>
          <a:stretch>
            <a:fillRect/>
          </a:stretch>
        </p:blipFill>
        <p:spPr>
          <a:xfrm>
            <a:off x="-1465" y="-35788"/>
            <a:ext cx="1651489" cy="1638575"/>
          </a:xfrm>
          <a:prstGeom prst="rect">
            <a:avLst/>
          </a:prstGeom>
        </p:spPr>
      </p:pic>
    </p:spTree>
    <p:extLst>
      <p:ext uri="{BB962C8B-B14F-4D97-AF65-F5344CB8AC3E}">
        <p14:creationId xmlns:p14="http://schemas.microsoft.com/office/powerpoint/2010/main" val="1607472255"/>
      </p:ext>
    </p:extLst>
  </p:cSld>
  <p:clrMapOvr>
    <a:masterClrMapping/>
  </p:clrMapOvr>
  <mc:AlternateContent xmlns:mc="http://schemas.openxmlformats.org/markup-compatibility/2006" xmlns:p14="http://schemas.microsoft.com/office/powerpoint/2010/main">
    <mc:Choice Requires="p14">
      <p:transition spd="slow" p14:dur="2000" advTm="6397"/>
    </mc:Choice>
    <mc:Fallback xmlns="">
      <p:transition spd="slow" advTm="6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BD28A-6162-52EC-75B0-CA3BD3C8C982}"/>
              </a:ext>
            </a:extLst>
          </p:cNvPr>
          <p:cNvSpPr>
            <a:spLocks noGrp="1"/>
          </p:cNvSpPr>
          <p:nvPr>
            <p:ph type="title"/>
          </p:nvPr>
        </p:nvSpPr>
        <p:spPr/>
        <p:txBody>
          <a:bodyPr/>
          <a:lstStyle/>
          <a:p>
            <a:r>
              <a:rPr lang="en-US">
                <a:cs typeface="Calibri Light"/>
              </a:rPr>
              <a:t>Hardware Block Diagram</a:t>
            </a:r>
            <a:endParaRPr lang="en-US" b="1">
              <a:cs typeface="Calibri Light"/>
            </a:endParaRPr>
          </a:p>
        </p:txBody>
      </p:sp>
      <p:pic>
        <p:nvPicPr>
          <p:cNvPr id="1026" name="Picture 2">
            <a:extLst>
              <a:ext uri="{FF2B5EF4-FFF2-40B4-BE49-F238E27FC236}">
                <a16:creationId xmlns:a16="http://schemas.microsoft.com/office/drawing/2014/main" id="{5C5BCEEF-D6C5-FB85-A439-FBCDB9D128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Diagram&#10;&#10;Description automatically generated">
            <a:extLst>
              <a:ext uri="{FF2B5EF4-FFF2-40B4-BE49-F238E27FC236}">
                <a16:creationId xmlns:a16="http://schemas.microsoft.com/office/drawing/2014/main" id="{B630227B-9FE4-7D06-D6CC-112D82EC0423}"/>
              </a:ext>
            </a:extLst>
          </p:cNvPr>
          <p:cNvPicPr>
            <a:picLocks noGrp="1" noChangeAspect="1"/>
          </p:cNvPicPr>
          <p:nvPr>
            <p:ph idx="1"/>
          </p:nvPr>
        </p:nvPicPr>
        <p:blipFill>
          <a:blip r:embed="rId6"/>
          <a:stretch>
            <a:fillRect/>
          </a:stretch>
        </p:blipFill>
        <p:spPr>
          <a:xfrm>
            <a:off x="2964873" y="1728550"/>
            <a:ext cx="7072008" cy="4807136"/>
          </a:xfrm>
        </p:spPr>
      </p:pic>
      <p:sp>
        <p:nvSpPr>
          <p:cNvPr id="5" name="Rectangle 4">
            <a:extLst>
              <a:ext uri="{FF2B5EF4-FFF2-40B4-BE49-F238E27FC236}">
                <a16:creationId xmlns:a16="http://schemas.microsoft.com/office/drawing/2014/main" id="{B228AAD5-72B1-DC28-B35E-93CA0672DF70}"/>
              </a:ext>
            </a:extLst>
          </p:cNvPr>
          <p:cNvSpPr/>
          <p:nvPr/>
        </p:nvSpPr>
        <p:spPr>
          <a:xfrm>
            <a:off x="3054927" y="2542309"/>
            <a:ext cx="4052455" cy="30549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7A9F8E6-AFF7-AADC-2063-42C2FBD82E12}"/>
              </a:ext>
            </a:extLst>
          </p:cNvPr>
          <p:cNvSpPr/>
          <p:nvPr/>
        </p:nvSpPr>
        <p:spPr>
          <a:xfrm>
            <a:off x="6844145" y="3733800"/>
            <a:ext cx="2937164" cy="1787236"/>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B8E7B19-DE1C-E6D5-94CE-6B0E0743A866}"/>
              </a:ext>
            </a:extLst>
          </p:cNvPr>
          <p:cNvSpPr/>
          <p:nvPr/>
        </p:nvSpPr>
        <p:spPr>
          <a:xfrm>
            <a:off x="6629400" y="1885285"/>
            <a:ext cx="1849582" cy="9100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Recorded Sound">
            <a:hlinkClick r:id="" action="ppaction://media"/>
            <a:extLst>
              <a:ext uri="{FF2B5EF4-FFF2-40B4-BE49-F238E27FC236}">
                <a16:creationId xmlns:a16="http://schemas.microsoft.com/office/drawing/2014/main" id="{CDD25165-46AC-5B03-7CAD-3E9459D7CF5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0379" y="6292004"/>
            <a:ext cx="487363" cy="487363"/>
          </a:xfrm>
          <a:prstGeom prst="rect">
            <a:avLst/>
          </a:prstGeom>
        </p:spPr>
      </p:pic>
    </p:spTree>
    <p:extLst>
      <p:ext uri="{BB962C8B-B14F-4D97-AF65-F5344CB8AC3E}">
        <p14:creationId xmlns:p14="http://schemas.microsoft.com/office/powerpoint/2010/main" val="994692307"/>
      </p:ext>
    </p:extLst>
  </p:cSld>
  <p:clrMapOvr>
    <a:masterClrMapping/>
  </p:clrMapOvr>
  <mc:AlternateContent xmlns:mc="http://schemas.openxmlformats.org/markup-compatibility/2006" xmlns:p14="http://schemas.microsoft.com/office/powerpoint/2010/main">
    <mc:Choice Requires="p14">
      <p:transition spd="slow" p14:dur="2000" advTm="31472"/>
    </mc:Choice>
    <mc:Fallback xmlns="">
      <p:transition spd="slow" advTm="31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47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CD7AF-DC7B-F85D-557A-28ED627D338D}"/>
              </a:ext>
            </a:extLst>
          </p:cNvPr>
          <p:cNvSpPr>
            <a:spLocks noGrp="1"/>
          </p:cNvSpPr>
          <p:nvPr>
            <p:ph type="ctrTitle"/>
          </p:nvPr>
        </p:nvSpPr>
        <p:spPr/>
        <p:txBody>
          <a:bodyPr/>
          <a:lstStyle/>
          <a:p>
            <a:r>
              <a:rPr lang="en-US">
                <a:cs typeface="Calibri Light"/>
              </a:rPr>
              <a:t>Software Implementation</a:t>
            </a:r>
            <a:endParaRPr lang="en-US" err="1"/>
          </a:p>
        </p:txBody>
      </p:sp>
      <p:sp>
        <p:nvSpPr>
          <p:cNvPr id="3" name="Text Placeholder 2">
            <a:extLst>
              <a:ext uri="{FF2B5EF4-FFF2-40B4-BE49-F238E27FC236}">
                <a16:creationId xmlns:a16="http://schemas.microsoft.com/office/drawing/2014/main" id="{49E81CE1-25F7-9E84-FF3A-B629A753C2C3}"/>
              </a:ext>
            </a:extLst>
          </p:cNvPr>
          <p:cNvSpPr>
            <a:spLocks noGrp="1"/>
          </p:cNvSpPr>
          <p:nvPr>
            <p:ph type="subTitle" idx="1"/>
          </p:nvPr>
        </p:nvSpPr>
        <p:spPr/>
        <p:txBody>
          <a:bodyPr/>
          <a:lstStyle/>
          <a:p>
            <a:endParaRPr lang="en-US"/>
          </a:p>
        </p:txBody>
      </p:sp>
      <p:pic>
        <p:nvPicPr>
          <p:cNvPr id="16" name="Audio 15">
            <a:hlinkClick r:id="" action="ppaction://media"/>
            <a:extLst>
              <a:ext uri="{FF2B5EF4-FFF2-40B4-BE49-F238E27FC236}">
                <a16:creationId xmlns:a16="http://schemas.microsoft.com/office/drawing/2014/main" id="{740924EF-38F6-0803-655E-E580EDE292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54313" t="-121591" r="-254313" b="-121591"/>
          <a:stretch>
            <a:fillRect/>
          </a:stretch>
        </p:blipFill>
        <p:spPr>
          <a:xfrm>
            <a:off x="10707296" y="5811982"/>
            <a:ext cx="1855093" cy="1046018"/>
          </a:xfrm>
          <a:prstGeom prst="rect">
            <a:avLst/>
          </a:prstGeom>
        </p:spPr>
      </p:pic>
    </p:spTree>
    <p:extLst>
      <p:ext uri="{BB962C8B-B14F-4D97-AF65-F5344CB8AC3E}">
        <p14:creationId xmlns:p14="http://schemas.microsoft.com/office/powerpoint/2010/main" val="2259788486"/>
      </p:ext>
    </p:extLst>
  </p:cSld>
  <p:clrMapOvr>
    <a:masterClrMapping/>
  </p:clrMapOvr>
  <mc:AlternateContent xmlns:mc="http://schemas.openxmlformats.org/markup-compatibility/2006" xmlns:p14="http://schemas.microsoft.com/office/powerpoint/2010/main">
    <mc:Choice Requires="p14">
      <p:transition spd="slow" p14:dur="2000" advTm="5742"/>
    </mc:Choice>
    <mc:Fallback xmlns="">
      <p:transition spd="slow" advTm="5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E1535-950A-093E-4E45-5CDC3DEF3DE0}"/>
              </a:ext>
            </a:extLst>
          </p:cNvPr>
          <p:cNvSpPr>
            <a:spLocks noGrp="1"/>
          </p:cNvSpPr>
          <p:nvPr>
            <p:ph type="title"/>
          </p:nvPr>
        </p:nvSpPr>
        <p:spPr/>
        <p:txBody>
          <a:bodyPr/>
          <a:lstStyle/>
          <a:p>
            <a:r>
              <a:rPr lang="en-US">
                <a:cs typeface="Calibri Light"/>
              </a:rPr>
              <a:t>Frontend Architecture (React Native)</a:t>
            </a:r>
          </a:p>
        </p:txBody>
      </p:sp>
      <p:pic>
        <p:nvPicPr>
          <p:cNvPr id="5" name="Picture 5" descr="Icon&#10;&#10;Description automatically generated">
            <a:extLst>
              <a:ext uri="{FF2B5EF4-FFF2-40B4-BE49-F238E27FC236}">
                <a16:creationId xmlns:a16="http://schemas.microsoft.com/office/drawing/2014/main" id="{E42962EA-4A85-992B-F7AD-13FD5F62AF6C}"/>
              </a:ext>
            </a:extLst>
          </p:cNvPr>
          <p:cNvPicPr>
            <a:picLocks noChangeAspect="1"/>
          </p:cNvPicPr>
          <p:nvPr/>
        </p:nvPicPr>
        <p:blipFill>
          <a:blip r:embed="rId5"/>
          <a:stretch>
            <a:fillRect/>
          </a:stretch>
        </p:blipFill>
        <p:spPr>
          <a:xfrm>
            <a:off x="2224088" y="2641117"/>
            <a:ext cx="2743200" cy="2385391"/>
          </a:xfrm>
          <a:prstGeom prst="rect">
            <a:avLst/>
          </a:prstGeom>
        </p:spPr>
      </p:pic>
      <p:sp>
        <p:nvSpPr>
          <p:cNvPr id="6" name="TextBox 5">
            <a:extLst>
              <a:ext uri="{FF2B5EF4-FFF2-40B4-BE49-F238E27FC236}">
                <a16:creationId xmlns:a16="http://schemas.microsoft.com/office/drawing/2014/main" id="{1666FB1F-EE65-8DB5-3A99-943600D2264B}"/>
              </a:ext>
            </a:extLst>
          </p:cNvPr>
          <p:cNvSpPr txBox="1"/>
          <p:nvPr/>
        </p:nvSpPr>
        <p:spPr>
          <a:xfrm>
            <a:off x="6093835" y="1884125"/>
            <a:ext cx="372841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a:rPr>
              <a:t>React Native is a cross platform JavaScript UI library currently maintained by Facebook. </a:t>
            </a:r>
          </a:p>
        </p:txBody>
      </p:sp>
      <p:sp>
        <p:nvSpPr>
          <p:cNvPr id="7" name="TextBox 6">
            <a:extLst>
              <a:ext uri="{FF2B5EF4-FFF2-40B4-BE49-F238E27FC236}">
                <a16:creationId xmlns:a16="http://schemas.microsoft.com/office/drawing/2014/main" id="{BFF06C10-64F5-10BC-844D-D4903CE53A73}"/>
              </a:ext>
            </a:extLst>
          </p:cNvPr>
          <p:cNvSpPr txBox="1"/>
          <p:nvPr/>
        </p:nvSpPr>
        <p:spPr>
          <a:xfrm>
            <a:off x="6093834" y="3098563"/>
            <a:ext cx="4491034"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cs typeface="Arial"/>
              </a:rPr>
              <a:t>We decided to use React Native as the foundation of our frontend due to its portable nature and its superior performance to other UI frameworks such as Flutter and Xamarin.</a:t>
            </a:r>
            <a:endParaRPr lang="en-US"/>
          </a:p>
        </p:txBody>
      </p:sp>
      <p:sp>
        <p:nvSpPr>
          <p:cNvPr id="8" name="TextBox 7">
            <a:extLst>
              <a:ext uri="{FF2B5EF4-FFF2-40B4-BE49-F238E27FC236}">
                <a16:creationId xmlns:a16="http://schemas.microsoft.com/office/drawing/2014/main" id="{97675B9B-6F09-FAA6-E6F3-BF8BD19B6193}"/>
              </a:ext>
            </a:extLst>
          </p:cNvPr>
          <p:cNvSpPr txBox="1"/>
          <p:nvPr/>
        </p:nvSpPr>
        <p:spPr>
          <a:xfrm>
            <a:off x="6094763" y="4862853"/>
            <a:ext cx="431244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a:rPr>
              <a:t>Additionally, React Native has a variety of developer tools and modules for every aspect of mobile development and testing.</a:t>
            </a:r>
          </a:p>
        </p:txBody>
      </p:sp>
      <p:pic>
        <p:nvPicPr>
          <p:cNvPr id="9" name="Picture 8">
            <a:extLst>
              <a:ext uri="{FF2B5EF4-FFF2-40B4-BE49-F238E27FC236}">
                <a16:creationId xmlns:a16="http://schemas.microsoft.com/office/drawing/2014/main" id="{EA6E5366-8A19-B5C6-402C-7F53CCBBBE8F}"/>
              </a:ext>
            </a:extLst>
          </p:cNvPr>
          <p:cNvPicPr>
            <a:picLocks noChangeAspect="1"/>
          </p:cNvPicPr>
          <p:nvPr/>
        </p:nvPicPr>
        <p:blipFill rotWithShape="1">
          <a:blip r:embed="rId6"/>
          <a:srcRect r="-361" b="13253"/>
          <a:stretch/>
        </p:blipFill>
        <p:spPr>
          <a:xfrm>
            <a:off x="3958" y="2604"/>
            <a:ext cx="1436923" cy="1488484"/>
          </a:xfrm>
          <a:prstGeom prst="rect">
            <a:avLst/>
          </a:prstGeom>
        </p:spPr>
      </p:pic>
      <p:pic>
        <p:nvPicPr>
          <p:cNvPr id="4" name="Recorded Sound">
            <a:hlinkClick r:id="" action="ppaction://media"/>
            <a:extLst>
              <a:ext uri="{FF2B5EF4-FFF2-40B4-BE49-F238E27FC236}">
                <a16:creationId xmlns:a16="http://schemas.microsoft.com/office/drawing/2014/main" id="{5CA54D31-152B-7B04-490B-585DE357E2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5874" y="6305884"/>
            <a:ext cx="406400" cy="406400"/>
          </a:xfrm>
          <a:prstGeom prst="rect">
            <a:avLst/>
          </a:prstGeom>
        </p:spPr>
      </p:pic>
    </p:spTree>
    <p:extLst>
      <p:ext uri="{BB962C8B-B14F-4D97-AF65-F5344CB8AC3E}">
        <p14:creationId xmlns:p14="http://schemas.microsoft.com/office/powerpoint/2010/main" val="3326634517"/>
      </p:ext>
    </p:extLst>
  </p:cSld>
  <p:clrMapOvr>
    <a:masterClrMapping/>
  </p:clrMapOvr>
  <mc:AlternateContent xmlns:mc="http://schemas.openxmlformats.org/markup-compatibility/2006" xmlns:p14="http://schemas.microsoft.com/office/powerpoint/2010/main">
    <mc:Choice Requires="p14">
      <p:transition spd="slow" p14:dur="2000" advTm="48407"/>
    </mc:Choice>
    <mc:Fallback xmlns="">
      <p:transition spd="slow" advTm="48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52" objId="4"/>
        <p14:stopEvt time="47389"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7EA43-8864-9949-57E1-4171F037DBE7}"/>
              </a:ext>
            </a:extLst>
          </p:cNvPr>
          <p:cNvSpPr>
            <a:spLocks noGrp="1"/>
          </p:cNvSpPr>
          <p:nvPr>
            <p:ph type="title"/>
          </p:nvPr>
        </p:nvSpPr>
        <p:spPr/>
        <p:txBody>
          <a:bodyPr/>
          <a:lstStyle/>
          <a:p>
            <a:r>
              <a:rPr lang="en-US">
                <a:cs typeface="Arial"/>
              </a:rPr>
              <a:t>Backend Architecture (Node.js, Express, and MongoDB)</a:t>
            </a:r>
            <a:endParaRPr lang="en-US"/>
          </a:p>
        </p:txBody>
      </p:sp>
      <p:sp>
        <p:nvSpPr>
          <p:cNvPr id="6" name="Oval 5">
            <a:extLst>
              <a:ext uri="{FF2B5EF4-FFF2-40B4-BE49-F238E27FC236}">
                <a16:creationId xmlns:a16="http://schemas.microsoft.com/office/drawing/2014/main" id="{280F9A91-8AF3-B2CB-DE30-BD1CCE9E1E78}"/>
              </a:ext>
            </a:extLst>
          </p:cNvPr>
          <p:cNvSpPr/>
          <p:nvPr/>
        </p:nvSpPr>
        <p:spPr>
          <a:xfrm>
            <a:off x="1442937" y="1777906"/>
            <a:ext cx="3315330" cy="169084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Content Placeholder 4" descr="Icon&#10;&#10;Description automatically generated">
            <a:extLst>
              <a:ext uri="{FF2B5EF4-FFF2-40B4-BE49-F238E27FC236}">
                <a16:creationId xmlns:a16="http://schemas.microsoft.com/office/drawing/2014/main" id="{B6C4D66B-A51C-E2C2-2A1A-54E07E68E0D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828591" y="1827205"/>
            <a:ext cx="2618738" cy="1601795"/>
          </a:xfrm>
        </p:spPr>
      </p:pic>
      <p:pic>
        <p:nvPicPr>
          <p:cNvPr id="8" name="Picture 7" descr="A picture containing circle&#10;&#10;Description automatically generated">
            <a:extLst>
              <a:ext uri="{FF2B5EF4-FFF2-40B4-BE49-F238E27FC236}">
                <a16:creationId xmlns:a16="http://schemas.microsoft.com/office/drawing/2014/main" id="{4F6B2CB3-71A1-FA8F-183C-D571567DAF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6010" y="3805333"/>
            <a:ext cx="3509184" cy="1266533"/>
          </a:xfrm>
          <a:prstGeom prst="rect">
            <a:avLst/>
          </a:prstGeom>
        </p:spPr>
      </p:pic>
      <p:sp>
        <p:nvSpPr>
          <p:cNvPr id="10" name="TextBox 9">
            <a:extLst>
              <a:ext uri="{FF2B5EF4-FFF2-40B4-BE49-F238E27FC236}">
                <a16:creationId xmlns:a16="http://schemas.microsoft.com/office/drawing/2014/main" id="{5D5B6F4D-620F-58C5-21D5-0C28711DB909}"/>
              </a:ext>
            </a:extLst>
          </p:cNvPr>
          <p:cNvSpPr txBox="1"/>
          <p:nvPr/>
        </p:nvSpPr>
        <p:spPr>
          <a:xfrm>
            <a:off x="5587518" y="1928881"/>
            <a:ext cx="5071533" cy="4247317"/>
          </a:xfrm>
          <a:prstGeom prst="rect">
            <a:avLst/>
          </a:prstGeom>
          <a:noFill/>
        </p:spPr>
        <p:txBody>
          <a:bodyPr wrap="square" rtlCol="0">
            <a:spAutoFit/>
          </a:bodyPr>
          <a:lstStyle/>
          <a:p>
            <a:pPr marL="285750" indent="-285750">
              <a:buFont typeface="Arial" panose="020B0604020202020204" pitchFamily="34" charset="0"/>
              <a:buChar char="•"/>
            </a:pPr>
            <a:r>
              <a:rPr lang="en-US"/>
              <a:t>The Backend Components of the MERN stack consisting of Node and Express JS are previous technologies we have used in previous coursework.</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Node is a very popular JavaScript backend runtime environment ensuring widely available documentation. Additionally, both Express and Node are fast frameworks ensuring good response times when communicating across the application.</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MongoDB is a fast and scalable database which makes it another ideal choice for our use case within our smart lock.</a:t>
            </a:r>
          </a:p>
        </p:txBody>
      </p:sp>
      <p:pic>
        <p:nvPicPr>
          <p:cNvPr id="12" name="Picture 11" descr="Logo&#10;&#10;Description automatically generated">
            <a:extLst>
              <a:ext uri="{FF2B5EF4-FFF2-40B4-BE49-F238E27FC236}">
                <a16:creationId xmlns:a16="http://schemas.microsoft.com/office/drawing/2014/main" id="{0F2CACE7-55E2-BB45-E6B0-9325EC9CABCB}"/>
              </a:ext>
            </a:extLst>
          </p:cNvPr>
          <p:cNvPicPr>
            <a:picLocks noChangeAspect="1"/>
          </p:cNvPicPr>
          <p:nvPr/>
        </p:nvPicPr>
        <p:blipFill rotWithShape="1">
          <a:blip r:embed="rId7">
            <a:extLst>
              <a:ext uri="{28A0092B-C50C-407E-A947-70E740481C1C}">
                <a14:useLocalDpi xmlns:a14="http://schemas.microsoft.com/office/drawing/2010/main" val="0"/>
              </a:ext>
            </a:extLst>
          </a:blip>
          <a:srcRect l="9356" t="23333" r="8269" b="26758"/>
          <a:stretch/>
        </p:blipFill>
        <p:spPr>
          <a:xfrm>
            <a:off x="1172038" y="5388798"/>
            <a:ext cx="3931843" cy="1191091"/>
          </a:xfrm>
          <a:prstGeom prst="rect">
            <a:avLst/>
          </a:prstGeom>
        </p:spPr>
      </p:pic>
      <p:pic>
        <p:nvPicPr>
          <p:cNvPr id="3" name="Picture 2">
            <a:extLst>
              <a:ext uri="{FF2B5EF4-FFF2-40B4-BE49-F238E27FC236}">
                <a16:creationId xmlns:a16="http://schemas.microsoft.com/office/drawing/2014/main" id="{0C80D7B4-7C6B-3A1C-AFAC-DA779FD636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1" y="1"/>
            <a:ext cx="1490464" cy="1490464"/>
          </a:xfrm>
          <a:prstGeom prst="rect">
            <a:avLst/>
          </a:prstGeom>
          <a:noFill/>
          <a:extLst>
            <a:ext uri="{909E8E84-426E-40DD-AFC4-6F175D3DCCD1}">
              <a14:hiddenFill xmlns:a14="http://schemas.microsoft.com/office/drawing/2010/main">
                <a:solidFill>
                  <a:srgbClr val="FFFFFF"/>
                </a:solidFill>
              </a14:hiddenFill>
            </a:ext>
          </a:extLst>
        </p:spPr>
      </p:pic>
      <p:pic>
        <p:nvPicPr>
          <p:cNvPr id="27" name="Audio 26">
            <a:hlinkClick r:id="" action="ppaction://media"/>
            <a:extLst>
              <a:ext uri="{FF2B5EF4-FFF2-40B4-BE49-F238E27FC236}">
                <a16:creationId xmlns:a16="http://schemas.microsoft.com/office/drawing/2014/main" id="{6CD24744-A9FD-00AF-37A6-44A61B27524E}"/>
              </a:ext>
            </a:extLst>
          </p:cNvPr>
          <p:cNvPicPr>
            <a:picLocks noChangeAspect="1"/>
          </p:cNvPicPr>
          <p:nvPr>
            <a:audioFile r:link="rId1"/>
            <p:extLst>
              <p:ext uri="{DAA4B4D4-6D71-4841-9C94-3DE7FCFB9230}">
                <p14:media xmlns:p14="http://schemas.microsoft.com/office/powerpoint/2010/main" r:embed="rId2">
                  <p14:trim st="1627"/>
                </p14:media>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128225"/>
      </p:ext>
    </p:extLst>
  </p:cSld>
  <p:clrMapOvr>
    <a:masterClrMapping/>
  </p:clrMapOvr>
  <mc:AlternateContent xmlns:mc="http://schemas.openxmlformats.org/markup-compatibility/2006" xmlns:p14="http://schemas.microsoft.com/office/powerpoint/2010/main">
    <mc:Choice Requires="p14">
      <p:transition spd="slow" p14:dur="2000" advTm="42397"/>
    </mc:Choice>
    <mc:Fallback xmlns="">
      <p:transition spd="slow" advTm="42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1515"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E1535-950A-093E-4E45-5CDC3DEF3DE0}"/>
              </a:ext>
            </a:extLst>
          </p:cNvPr>
          <p:cNvSpPr>
            <a:spLocks noGrp="1"/>
          </p:cNvSpPr>
          <p:nvPr>
            <p:ph type="title"/>
          </p:nvPr>
        </p:nvSpPr>
        <p:spPr/>
        <p:txBody>
          <a:bodyPr/>
          <a:lstStyle/>
          <a:p>
            <a:r>
              <a:rPr lang="en-US">
                <a:cs typeface="Calibri Light"/>
              </a:rPr>
              <a:t>Remote Backend</a:t>
            </a:r>
          </a:p>
        </p:txBody>
      </p:sp>
      <p:sp>
        <p:nvSpPr>
          <p:cNvPr id="6" name="TextBox 5">
            <a:extLst>
              <a:ext uri="{FF2B5EF4-FFF2-40B4-BE49-F238E27FC236}">
                <a16:creationId xmlns:a16="http://schemas.microsoft.com/office/drawing/2014/main" id="{1666FB1F-EE65-8DB5-3A99-943600D2264B}"/>
              </a:ext>
            </a:extLst>
          </p:cNvPr>
          <p:cNvSpPr txBox="1"/>
          <p:nvPr/>
        </p:nvSpPr>
        <p:spPr>
          <a:xfrm>
            <a:off x="6093834" y="1884125"/>
            <a:ext cx="420763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a:rPr>
              <a:t>Heroku is a cloud platform commonly used to host web applications using languages such as Ruby, Node.js, and Java.</a:t>
            </a:r>
          </a:p>
          <a:p>
            <a:pPr marL="285750" indent="-285750">
              <a:buFont typeface="Arial"/>
              <a:buChar char="•"/>
            </a:pPr>
            <a:endParaRPr lang="en-US">
              <a:cs typeface="Arial"/>
            </a:endParaRPr>
          </a:p>
          <a:p>
            <a:pPr marL="285750" indent="-285750">
              <a:buFont typeface="Arial"/>
              <a:buChar char="•"/>
            </a:pPr>
            <a:r>
              <a:rPr lang="en-US">
                <a:cs typeface="Arial"/>
              </a:rPr>
              <a:t>Using Heroku’s hosting capabilities, the Live Bolt backend repository can be accessed remotely by the companion app, preventing the use of a dedicated server and reducing maintenance.</a:t>
            </a:r>
          </a:p>
        </p:txBody>
      </p:sp>
      <p:pic>
        <p:nvPicPr>
          <p:cNvPr id="9" name="Picture 8">
            <a:extLst>
              <a:ext uri="{FF2B5EF4-FFF2-40B4-BE49-F238E27FC236}">
                <a16:creationId xmlns:a16="http://schemas.microsoft.com/office/drawing/2014/main" id="{EA6E5366-8A19-B5C6-402C-7F53CCBBBE8F}"/>
              </a:ext>
            </a:extLst>
          </p:cNvPr>
          <p:cNvPicPr>
            <a:picLocks noChangeAspect="1"/>
          </p:cNvPicPr>
          <p:nvPr/>
        </p:nvPicPr>
        <p:blipFill rotWithShape="1">
          <a:blip r:embed="rId5"/>
          <a:srcRect r="-361" b="13253"/>
          <a:stretch/>
        </p:blipFill>
        <p:spPr>
          <a:xfrm>
            <a:off x="3958" y="2604"/>
            <a:ext cx="1436923" cy="1488484"/>
          </a:xfrm>
          <a:prstGeom prst="rect">
            <a:avLst/>
          </a:prstGeom>
        </p:spPr>
      </p:pic>
      <p:pic>
        <p:nvPicPr>
          <p:cNvPr id="12" name="Picture 11" descr="Icon&#10;&#10;Description automatically generated">
            <a:extLst>
              <a:ext uri="{FF2B5EF4-FFF2-40B4-BE49-F238E27FC236}">
                <a16:creationId xmlns:a16="http://schemas.microsoft.com/office/drawing/2014/main" id="{25D05A46-1A4A-B770-6561-13A2946DFF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0934" y="1859689"/>
            <a:ext cx="3138622" cy="3138622"/>
          </a:xfrm>
          <a:prstGeom prst="rect">
            <a:avLst/>
          </a:prstGeom>
        </p:spPr>
      </p:pic>
      <p:pic>
        <p:nvPicPr>
          <p:cNvPr id="11" name="Recorded Sound">
            <a:hlinkClick r:id="" action="ppaction://media"/>
            <a:extLst>
              <a:ext uri="{FF2B5EF4-FFF2-40B4-BE49-F238E27FC236}">
                <a16:creationId xmlns:a16="http://schemas.microsoft.com/office/drawing/2014/main" id="{AE21704B-F044-E6CA-68BF-E24D17B3C6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31600" y="6324600"/>
            <a:ext cx="406400" cy="406400"/>
          </a:xfrm>
          <a:prstGeom prst="rect">
            <a:avLst/>
          </a:prstGeom>
        </p:spPr>
      </p:pic>
    </p:spTree>
    <p:extLst>
      <p:ext uri="{BB962C8B-B14F-4D97-AF65-F5344CB8AC3E}">
        <p14:creationId xmlns:p14="http://schemas.microsoft.com/office/powerpoint/2010/main" val="771049109"/>
      </p:ext>
    </p:extLst>
  </p:cSld>
  <p:clrMapOvr>
    <a:masterClrMapping/>
  </p:clrMapOvr>
  <mc:AlternateContent xmlns:mc="http://schemas.openxmlformats.org/markup-compatibility/2006" xmlns:p14="http://schemas.microsoft.com/office/powerpoint/2010/main">
    <mc:Choice Requires="p14">
      <p:transition spd="slow" p14:dur="2000" advTm="41529"/>
    </mc:Choice>
    <mc:Fallback xmlns="">
      <p:transition spd="slow" advTm="41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8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137" objId="11"/>
        <p14:stopEvt time="40753" objId="11"/>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5163E-5FD7-C17D-5022-EBE335FD8A4D}"/>
              </a:ext>
            </a:extLst>
          </p:cNvPr>
          <p:cNvSpPr>
            <a:spLocks noGrp="1"/>
          </p:cNvSpPr>
          <p:nvPr>
            <p:ph type="title"/>
          </p:nvPr>
        </p:nvSpPr>
        <p:spPr>
          <a:xfrm>
            <a:off x="2542536" y="808056"/>
            <a:ext cx="7958331" cy="1077229"/>
          </a:xfrm>
        </p:spPr>
        <p:txBody>
          <a:bodyPr/>
          <a:lstStyle/>
          <a:p>
            <a:r>
              <a:rPr lang="en-US">
                <a:cs typeface="Calibri Light"/>
              </a:rPr>
              <a:t>User Authentication</a:t>
            </a:r>
          </a:p>
        </p:txBody>
      </p:sp>
      <p:sp>
        <p:nvSpPr>
          <p:cNvPr id="4" name="TextBox 3">
            <a:extLst>
              <a:ext uri="{FF2B5EF4-FFF2-40B4-BE49-F238E27FC236}">
                <a16:creationId xmlns:a16="http://schemas.microsoft.com/office/drawing/2014/main" id="{F3C28F2B-954F-2917-227C-AD976A8AC887}"/>
              </a:ext>
            </a:extLst>
          </p:cNvPr>
          <p:cNvSpPr txBox="1"/>
          <p:nvPr/>
        </p:nvSpPr>
        <p:spPr>
          <a:xfrm>
            <a:off x="6349434" y="1891084"/>
            <a:ext cx="45029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cs typeface="Arial"/>
              </a:rPr>
              <a:t>User information is fetched from the remote database to the frontend, including their name, email, phone number, and a unique ID.</a:t>
            </a:r>
          </a:p>
        </p:txBody>
      </p:sp>
      <p:sp>
        <p:nvSpPr>
          <p:cNvPr id="5" name="TextBox 4">
            <a:extLst>
              <a:ext uri="{FF2B5EF4-FFF2-40B4-BE49-F238E27FC236}">
                <a16:creationId xmlns:a16="http://schemas.microsoft.com/office/drawing/2014/main" id="{2165D66F-DDEA-13FF-EF42-58100BFEC9D9}"/>
              </a:ext>
            </a:extLst>
          </p:cNvPr>
          <p:cNvSpPr txBox="1"/>
          <p:nvPr/>
        </p:nvSpPr>
        <p:spPr>
          <a:xfrm>
            <a:off x="6349434" y="3326018"/>
            <a:ext cx="45029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a:rPr>
              <a:t>Passwords are hashed server-side to prevent leaking of user information and user sessions are authenticated using the JSON Web Token standard.</a:t>
            </a:r>
          </a:p>
        </p:txBody>
      </p:sp>
      <p:pic>
        <p:nvPicPr>
          <p:cNvPr id="8" name="Picture 8">
            <a:extLst>
              <a:ext uri="{FF2B5EF4-FFF2-40B4-BE49-F238E27FC236}">
                <a16:creationId xmlns:a16="http://schemas.microsoft.com/office/drawing/2014/main" id="{D4A423B5-A110-0BB9-53D6-2E7A7135185F}"/>
              </a:ext>
            </a:extLst>
          </p:cNvPr>
          <p:cNvPicPr>
            <a:picLocks noChangeAspect="1"/>
          </p:cNvPicPr>
          <p:nvPr/>
        </p:nvPicPr>
        <p:blipFill rotWithShape="1">
          <a:blip r:embed="rId5"/>
          <a:srcRect r="-361" b="13253"/>
          <a:stretch/>
        </p:blipFill>
        <p:spPr>
          <a:xfrm>
            <a:off x="3958" y="2604"/>
            <a:ext cx="1436923" cy="1488484"/>
          </a:xfrm>
          <a:prstGeom prst="rect">
            <a:avLst/>
          </a:prstGeom>
        </p:spPr>
      </p:pic>
      <p:pic>
        <p:nvPicPr>
          <p:cNvPr id="7" name="Recorded Sound">
            <a:hlinkClick r:id="" action="ppaction://media"/>
            <a:extLst>
              <a:ext uri="{FF2B5EF4-FFF2-40B4-BE49-F238E27FC236}">
                <a16:creationId xmlns:a16="http://schemas.microsoft.com/office/drawing/2014/main" id="{9BE5551E-8F4A-5D53-3D2A-34B4830E99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5663" y="6273800"/>
            <a:ext cx="406400" cy="406400"/>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AC7917A0-6D5D-19D6-396B-F3E2C1730E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9403" y="572947"/>
            <a:ext cx="2639480" cy="5712106"/>
          </a:xfrm>
          <a:prstGeom prst="rect">
            <a:avLst/>
          </a:prstGeom>
        </p:spPr>
      </p:pic>
    </p:spTree>
    <p:extLst>
      <p:ext uri="{BB962C8B-B14F-4D97-AF65-F5344CB8AC3E}">
        <p14:creationId xmlns:p14="http://schemas.microsoft.com/office/powerpoint/2010/main" val="3273818859"/>
      </p:ext>
    </p:extLst>
  </p:cSld>
  <p:clrMapOvr>
    <a:masterClrMapping/>
  </p:clrMapOvr>
  <mc:AlternateContent xmlns:mc="http://schemas.openxmlformats.org/markup-compatibility/2006" xmlns:p14="http://schemas.microsoft.com/office/powerpoint/2010/main">
    <mc:Choice Requires="p14">
      <p:transition spd="slow" p14:dur="2000" advTm="37565"/>
    </mc:Choice>
    <mc:Fallback xmlns="">
      <p:transition spd="slow" advTm="37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18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03" objId="7"/>
        <p14:stopEvt time="37410" objId="7"/>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E50F6-2E58-78C8-A6CD-0EA63BD60361}"/>
              </a:ext>
            </a:extLst>
          </p:cNvPr>
          <p:cNvSpPr>
            <a:spLocks noGrp="1"/>
          </p:cNvSpPr>
          <p:nvPr>
            <p:ph type="title"/>
          </p:nvPr>
        </p:nvSpPr>
        <p:spPr>
          <a:xfrm>
            <a:off x="3047237" y="808056"/>
            <a:ext cx="7958331" cy="1077229"/>
          </a:xfrm>
        </p:spPr>
        <p:txBody>
          <a:bodyPr/>
          <a:lstStyle/>
          <a:p>
            <a:r>
              <a:rPr lang="en-US">
                <a:cs typeface="Arial"/>
              </a:rPr>
              <a:t>Account Creation</a:t>
            </a:r>
            <a:endParaRPr lang="en-US"/>
          </a:p>
        </p:txBody>
      </p:sp>
      <p:sp>
        <p:nvSpPr>
          <p:cNvPr id="5" name="TextBox 4">
            <a:extLst>
              <a:ext uri="{FF2B5EF4-FFF2-40B4-BE49-F238E27FC236}">
                <a16:creationId xmlns:a16="http://schemas.microsoft.com/office/drawing/2014/main" id="{00606960-E80F-5648-EAE0-40E6E14C834E}"/>
              </a:ext>
            </a:extLst>
          </p:cNvPr>
          <p:cNvSpPr txBox="1"/>
          <p:nvPr/>
        </p:nvSpPr>
        <p:spPr>
          <a:xfrm>
            <a:off x="6339538" y="2162283"/>
            <a:ext cx="45029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a:rPr>
              <a:t>Users must enter a valid username and password, along with their name, email address, and phone number.</a:t>
            </a:r>
          </a:p>
        </p:txBody>
      </p:sp>
      <p:pic>
        <p:nvPicPr>
          <p:cNvPr id="9" name="Picture 8">
            <a:extLst>
              <a:ext uri="{FF2B5EF4-FFF2-40B4-BE49-F238E27FC236}">
                <a16:creationId xmlns:a16="http://schemas.microsoft.com/office/drawing/2014/main" id="{13ABF227-7D6C-16C5-699F-6090CA5EAEA4}"/>
              </a:ext>
            </a:extLst>
          </p:cNvPr>
          <p:cNvPicPr>
            <a:picLocks noChangeAspect="1"/>
          </p:cNvPicPr>
          <p:nvPr/>
        </p:nvPicPr>
        <p:blipFill rotWithShape="1">
          <a:blip r:embed="rId5"/>
          <a:srcRect r="-361" b="13253"/>
          <a:stretch/>
        </p:blipFill>
        <p:spPr>
          <a:xfrm>
            <a:off x="3958" y="2604"/>
            <a:ext cx="1436923" cy="1488484"/>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6DEF4AD8-3A7C-C533-C733-573B24C92F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1162" y="605135"/>
            <a:ext cx="2641645" cy="5716791"/>
          </a:xfrm>
          <a:prstGeom prst="rect">
            <a:avLst/>
          </a:prstGeom>
        </p:spPr>
      </p:pic>
      <p:sp>
        <p:nvSpPr>
          <p:cNvPr id="3" name="TextBox 2">
            <a:extLst>
              <a:ext uri="{FF2B5EF4-FFF2-40B4-BE49-F238E27FC236}">
                <a16:creationId xmlns:a16="http://schemas.microsoft.com/office/drawing/2014/main" id="{17EB87BF-8027-7ED0-691D-3A396CE43ABA}"/>
              </a:ext>
            </a:extLst>
          </p:cNvPr>
          <p:cNvSpPr txBox="1"/>
          <p:nvPr/>
        </p:nvSpPr>
        <p:spPr>
          <a:xfrm>
            <a:off x="6339538" y="3772387"/>
            <a:ext cx="45029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a:rPr>
              <a:t>User is sent a confirmation email upon account creation and redirected to a page where the user must enter in a 6-digit code to proceed.</a:t>
            </a:r>
          </a:p>
        </p:txBody>
      </p:sp>
      <p:pic>
        <p:nvPicPr>
          <p:cNvPr id="6" name="Recorded Sound">
            <a:hlinkClick r:id="" action="ppaction://media"/>
            <a:extLst>
              <a:ext uri="{FF2B5EF4-FFF2-40B4-BE49-F238E27FC236}">
                <a16:creationId xmlns:a16="http://schemas.microsoft.com/office/drawing/2014/main" id="{E79979B7-22FB-08AD-0B6F-5AE9C4032F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16267" y="6296526"/>
            <a:ext cx="406400" cy="406400"/>
          </a:xfrm>
          <a:prstGeom prst="rect">
            <a:avLst/>
          </a:prstGeom>
        </p:spPr>
      </p:pic>
    </p:spTree>
    <p:extLst>
      <p:ext uri="{BB962C8B-B14F-4D97-AF65-F5344CB8AC3E}">
        <p14:creationId xmlns:p14="http://schemas.microsoft.com/office/powerpoint/2010/main" val="1203012011"/>
      </p:ext>
    </p:extLst>
  </p:cSld>
  <p:clrMapOvr>
    <a:masterClrMapping/>
  </p:clrMapOvr>
  <mc:AlternateContent xmlns:mc="http://schemas.openxmlformats.org/markup-compatibility/2006" xmlns:p14="http://schemas.microsoft.com/office/powerpoint/2010/main">
    <mc:Choice Requires="p14">
      <p:transition spd="slow" p14:dur="2000" advTm="36220"/>
    </mc:Choice>
    <mc:Fallback xmlns="">
      <p:transition spd="slow" advTm="36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1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25" objId="6"/>
        <p14:stopEvt time="35665" objId="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E50F6-2E58-78C8-A6CD-0EA63BD60361}"/>
              </a:ext>
            </a:extLst>
          </p:cNvPr>
          <p:cNvSpPr>
            <a:spLocks noGrp="1"/>
          </p:cNvSpPr>
          <p:nvPr>
            <p:ph type="title"/>
          </p:nvPr>
        </p:nvSpPr>
        <p:spPr>
          <a:xfrm>
            <a:off x="3047237" y="808056"/>
            <a:ext cx="7958331" cy="1077229"/>
          </a:xfrm>
        </p:spPr>
        <p:txBody>
          <a:bodyPr/>
          <a:lstStyle/>
          <a:p>
            <a:r>
              <a:rPr lang="en-US">
                <a:cs typeface="Arial"/>
              </a:rPr>
              <a:t>Account Recovery</a:t>
            </a:r>
            <a:endParaRPr lang="en-US"/>
          </a:p>
        </p:txBody>
      </p:sp>
      <p:sp>
        <p:nvSpPr>
          <p:cNvPr id="6" name="TextBox 5">
            <a:extLst>
              <a:ext uri="{FF2B5EF4-FFF2-40B4-BE49-F238E27FC236}">
                <a16:creationId xmlns:a16="http://schemas.microsoft.com/office/drawing/2014/main" id="{E92236F7-1CA8-1707-05D6-852FCABAFF51}"/>
              </a:ext>
            </a:extLst>
          </p:cNvPr>
          <p:cNvSpPr txBox="1"/>
          <p:nvPr/>
        </p:nvSpPr>
        <p:spPr>
          <a:xfrm>
            <a:off x="6258515" y="1885285"/>
            <a:ext cx="45029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cs typeface="Arial"/>
              </a:rPr>
              <a:t>In the case of a forgotten password, the user can send an email which contains a 6-digit PIN to reset the password. </a:t>
            </a:r>
          </a:p>
        </p:txBody>
      </p:sp>
      <p:sp>
        <p:nvSpPr>
          <p:cNvPr id="4" name="TextBox 3">
            <a:extLst>
              <a:ext uri="{FF2B5EF4-FFF2-40B4-BE49-F238E27FC236}">
                <a16:creationId xmlns:a16="http://schemas.microsoft.com/office/drawing/2014/main" id="{3D1D4C68-9425-A2E8-6221-A608901AED81}"/>
              </a:ext>
            </a:extLst>
          </p:cNvPr>
          <p:cNvSpPr txBox="1"/>
          <p:nvPr/>
        </p:nvSpPr>
        <p:spPr>
          <a:xfrm>
            <a:off x="6258515" y="3284092"/>
            <a:ext cx="449481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cs typeface="Arial"/>
              </a:rPr>
              <a:t>The app uses the SendGrid API to handle email functionality, allowing fast and secure email handling.</a:t>
            </a:r>
          </a:p>
        </p:txBody>
      </p:sp>
      <p:pic>
        <p:nvPicPr>
          <p:cNvPr id="3" name="Picture 2" descr="Graphical user interface, text, application, Teams&#10;&#10;Description automatically generated">
            <a:extLst>
              <a:ext uri="{FF2B5EF4-FFF2-40B4-BE49-F238E27FC236}">
                <a16:creationId xmlns:a16="http://schemas.microsoft.com/office/drawing/2014/main" id="{F032CE73-7C4D-8DF4-237F-E16DDF83EF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1162" y="605135"/>
            <a:ext cx="2641645" cy="5716791"/>
          </a:xfrm>
          <a:prstGeom prst="rect">
            <a:avLst/>
          </a:prstGeom>
        </p:spPr>
      </p:pic>
      <p:pic>
        <p:nvPicPr>
          <p:cNvPr id="7" name="Picture 8">
            <a:extLst>
              <a:ext uri="{FF2B5EF4-FFF2-40B4-BE49-F238E27FC236}">
                <a16:creationId xmlns:a16="http://schemas.microsoft.com/office/drawing/2014/main" id="{D4C6EB0A-659D-AF09-72A4-4573BB03D65E}"/>
              </a:ext>
            </a:extLst>
          </p:cNvPr>
          <p:cNvPicPr>
            <a:picLocks noChangeAspect="1"/>
          </p:cNvPicPr>
          <p:nvPr/>
        </p:nvPicPr>
        <p:blipFill rotWithShape="1">
          <a:blip r:embed="rId6"/>
          <a:srcRect r="-361" b="13253"/>
          <a:stretch/>
        </p:blipFill>
        <p:spPr>
          <a:xfrm>
            <a:off x="3958" y="2604"/>
            <a:ext cx="1436923" cy="1488484"/>
          </a:xfrm>
          <a:prstGeom prst="rect">
            <a:avLst/>
          </a:prstGeom>
        </p:spPr>
      </p:pic>
      <p:pic>
        <p:nvPicPr>
          <p:cNvPr id="8" name="Recorded Sound">
            <a:hlinkClick r:id="" action="ppaction://media"/>
            <a:extLst>
              <a:ext uri="{FF2B5EF4-FFF2-40B4-BE49-F238E27FC236}">
                <a16:creationId xmlns:a16="http://schemas.microsoft.com/office/drawing/2014/main" id="{884072EC-CD46-7EB7-7B3A-AB61C898A1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5467" y="6321926"/>
            <a:ext cx="406400" cy="406400"/>
          </a:xfrm>
          <a:prstGeom prst="rect">
            <a:avLst/>
          </a:prstGeom>
        </p:spPr>
      </p:pic>
    </p:spTree>
    <p:extLst>
      <p:ext uri="{BB962C8B-B14F-4D97-AF65-F5344CB8AC3E}">
        <p14:creationId xmlns:p14="http://schemas.microsoft.com/office/powerpoint/2010/main" val="2916396197"/>
      </p:ext>
    </p:extLst>
  </p:cSld>
  <p:clrMapOvr>
    <a:masterClrMapping/>
  </p:clrMapOvr>
  <mc:AlternateContent xmlns:mc="http://schemas.openxmlformats.org/markup-compatibility/2006" xmlns:p14="http://schemas.microsoft.com/office/powerpoint/2010/main">
    <mc:Choice Requires="p14">
      <p:transition spd="slow" p14:dur="2000" advTm="24491"/>
    </mc:Choice>
    <mc:Fallback xmlns="">
      <p:transition spd="slow" advTm="24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1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256" objId="8"/>
        <p14:stopEvt time="23595" objId="8"/>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C3B55-F8A9-99D5-969C-860852F3EFDD}"/>
              </a:ext>
            </a:extLst>
          </p:cNvPr>
          <p:cNvSpPr>
            <a:spLocks noGrp="1"/>
          </p:cNvSpPr>
          <p:nvPr>
            <p:ph type="title"/>
          </p:nvPr>
        </p:nvSpPr>
        <p:spPr/>
        <p:txBody>
          <a:bodyPr/>
          <a:lstStyle/>
          <a:p>
            <a:r>
              <a:rPr lang="en-US">
                <a:cs typeface="Calibri Light"/>
              </a:rPr>
              <a:t>Home Screen</a:t>
            </a:r>
          </a:p>
        </p:txBody>
      </p:sp>
      <p:pic>
        <p:nvPicPr>
          <p:cNvPr id="3" name="Picture 2">
            <a:extLst>
              <a:ext uri="{FF2B5EF4-FFF2-40B4-BE49-F238E27FC236}">
                <a16:creationId xmlns:a16="http://schemas.microsoft.com/office/drawing/2014/main" id="{5EE19518-A639-9F17-160B-0674AF45E3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1" y="-8465"/>
            <a:ext cx="1490464" cy="1490464"/>
          </a:xfrm>
          <a:prstGeom prst="rect">
            <a:avLst/>
          </a:prstGeom>
          <a:noFill/>
          <a:extLst>
            <a:ext uri="{909E8E84-426E-40DD-AFC4-6F175D3DCCD1}">
              <a14:hiddenFill xmlns:a14="http://schemas.microsoft.com/office/drawing/2010/main">
                <a:solidFill>
                  <a:srgbClr val="FFFFFF"/>
                </a:solidFill>
              </a14:hiddenFill>
            </a:ext>
          </a:extLst>
        </p:spPr>
      </p:pic>
      <p:pic>
        <p:nvPicPr>
          <p:cNvPr id="46" name="Audio 45">
            <a:hlinkClick r:id="" action="ppaction://media"/>
            <a:extLst>
              <a:ext uri="{FF2B5EF4-FFF2-40B4-BE49-F238E27FC236}">
                <a16:creationId xmlns:a16="http://schemas.microsoft.com/office/drawing/2014/main" id="{6C0973B5-7095-E0FD-DD3B-1B4C69BF8DB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88649" t="-84566" r="-188649" b="-84566"/>
          <a:stretch>
            <a:fillRect/>
          </a:stretch>
        </p:blipFill>
        <p:spPr>
          <a:xfrm>
            <a:off x="9862139" y="5563287"/>
            <a:ext cx="2326177" cy="1311645"/>
          </a:xfrm>
          <a:prstGeom prst="rect">
            <a:avLst/>
          </a:prstGeom>
        </p:spPr>
      </p:pic>
      <p:sp>
        <p:nvSpPr>
          <p:cNvPr id="36" name="TextBox 35">
            <a:extLst>
              <a:ext uri="{FF2B5EF4-FFF2-40B4-BE49-F238E27FC236}">
                <a16:creationId xmlns:a16="http://schemas.microsoft.com/office/drawing/2014/main" id="{729E00CF-86E7-A1C7-1FF7-4C188F8D4D49}"/>
              </a:ext>
            </a:extLst>
          </p:cNvPr>
          <p:cNvSpPr txBox="1"/>
          <p:nvPr/>
        </p:nvSpPr>
        <p:spPr>
          <a:xfrm>
            <a:off x="1312609" y="6120348"/>
            <a:ext cx="2931267" cy="369332"/>
          </a:xfrm>
          <a:prstGeom prst="rect">
            <a:avLst/>
          </a:prstGeom>
          <a:noFill/>
        </p:spPr>
        <p:txBody>
          <a:bodyPr wrap="square" rtlCol="0">
            <a:spAutoFit/>
          </a:bodyPr>
          <a:lstStyle/>
          <a:p>
            <a:r>
              <a:rPr lang="en-US"/>
              <a:t>Locked (Default Settings)</a:t>
            </a:r>
          </a:p>
        </p:txBody>
      </p:sp>
      <p:sp>
        <p:nvSpPr>
          <p:cNvPr id="37" name="TextBox 36">
            <a:extLst>
              <a:ext uri="{FF2B5EF4-FFF2-40B4-BE49-F238E27FC236}">
                <a16:creationId xmlns:a16="http://schemas.microsoft.com/office/drawing/2014/main" id="{7D6CD885-12F6-2CA0-905D-A0A044DDB2A1}"/>
              </a:ext>
            </a:extLst>
          </p:cNvPr>
          <p:cNvSpPr txBox="1"/>
          <p:nvPr/>
        </p:nvSpPr>
        <p:spPr>
          <a:xfrm>
            <a:off x="4795365" y="6083166"/>
            <a:ext cx="2556086" cy="646331"/>
          </a:xfrm>
          <a:prstGeom prst="rect">
            <a:avLst/>
          </a:prstGeom>
          <a:noFill/>
        </p:spPr>
        <p:txBody>
          <a:bodyPr wrap="square" rtlCol="0">
            <a:spAutoFit/>
          </a:bodyPr>
          <a:lstStyle/>
          <a:p>
            <a:r>
              <a:rPr lang="en-US"/>
              <a:t>Confirmation prompt to change lock.</a:t>
            </a:r>
          </a:p>
        </p:txBody>
      </p:sp>
      <p:sp>
        <p:nvSpPr>
          <p:cNvPr id="38" name="TextBox 37">
            <a:extLst>
              <a:ext uri="{FF2B5EF4-FFF2-40B4-BE49-F238E27FC236}">
                <a16:creationId xmlns:a16="http://schemas.microsoft.com/office/drawing/2014/main" id="{A231BFF1-98CB-E4EA-B75F-E5F37A030E99}"/>
              </a:ext>
            </a:extLst>
          </p:cNvPr>
          <p:cNvSpPr txBox="1"/>
          <p:nvPr/>
        </p:nvSpPr>
        <p:spPr>
          <a:xfrm>
            <a:off x="8134629" y="6120348"/>
            <a:ext cx="2931267" cy="369332"/>
          </a:xfrm>
          <a:prstGeom prst="rect">
            <a:avLst/>
          </a:prstGeom>
          <a:noFill/>
        </p:spPr>
        <p:txBody>
          <a:bodyPr wrap="square" rtlCol="0">
            <a:spAutoFit/>
          </a:bodyPr>
          <a:lstStyle/>
          <a:p>
            <a:r>
              <a:rPr lang="en-US"/>
              <a:t>Locked (w/ Text Alert)</a:t>
            </a:r>
          </a:p>
        </p:txBody>
      </p:sp>
      <p:pic>
        <p:nvPicPr>
          <p:cNvPr id="5" name="Picture 4" descr="Graphical user interface, application&#10;&#10;Description automatically generated">
            <a:extLst>
              <a:ext uri="{FF2B5EF4-FFF2-40B4-BE49-F238E27FC236}">
                <a16:creationId xmlns:a16="http://schemas.microsoft.com/office/drawing/2014/main" id="{D1679438-02D4-A9A9-DCC5-571671F90B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5475" y="1521613"/>
            <a:ext cx="2123310" cy="4595061"/>
          </a:xfrm>
          <a:prstGeom prst="rect">
            <a:avLst/>
          </a:prstGeom>
        </p:spPr>
      </p:pic>
      <p:pic>
        <p:nvPicPr>
          <p:cNvPr id="8" name="Picture 7" descr="Graphical user interface, text, application&#10;&#10;Description automatically generated with medium confidence">
            <a:extLst>
              <a:ext uri="{FF2B5EF4-FFF2-40B4-BE49-F238E27FC236}">
                <a16:creationId xmlns:a16="http://schemas.microsoft.com/office/drawing/2014/main" id="{E12C97D2-7B60-2049-775B-C33A2295E6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6410" y="1521927"/>
            <a:ext cx="2123165" cy="4594747"/>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B97D4A33-EA0A-92A9-C420-E890543F89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81057" y="1521613"/>
            <a:ext cx="2123310" cy="4595061"/>
          </a:xfrm>
          <a:prstGeom prst="rect">
            <a:avLst/>
          </a:prstGeom>
        </p:spPr>
      </p:pic>
    </p:spTree>
    <p:extLst>
      <p:ext uri="{BB962C8B-B14F-4D97-AF65-F5344CB8AC3E}">
        <p14:creationId xmlns:p14="http://schemas.microsoft.com/office/powerpoint/2010/main" val="3026349263"/>
      </p:ext>
    </p:extLst>
  </p:cSld>
  <p:clrMapOvr>
    <a:masterClrMapping/>
  </p:clrMapOvr>
  <mc:AlternateContent xmlns:mc="http://schemas.openxmlformats.org/markup-compatibility/2006" xmlns:p14="http://schemas.microsoft.com/office/powerpoint/2010/main">
    <mc:Choice Requires="p14">
      <p:transition spd="slow" p14:dur="2000" advTm="36059"/>
    </mc:Choice>
    <mc:Fallback xmlns="">
      <p:transition spd="slow" advTm="36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E50F6-2E58-78C8-A6CD-0EA63BD60361}"/>
              </a:ext>
            </a:extLst>
          </p:cNvPr>
          <p:cNvSpPr>
            <a:spLocks noGrp="1"/>
          </p:cNvSpPr>
          <p:nvPr>
            <p:ph type="title"/>
          </p:nvPr>
        </p:nvSpPr>
        <p:spPr>
          <a:xfrm>
            <a:off x="3047237" y="808056"/>
            <a:ext cx="7958331" cy="1077229"/>
          </a:xfrm>
        </p:spPr>
        <p:txBody>
          <a:bodyPr/>
          <a:lstStyle/>
          <a:p>
            <a:r>
              <a:rPr lang="en-US">
                <a:cs typeface="Arial"/>
              </a:rPr>
              <a:t>Activity Log</a:t>
            </a:r>
            <a:endParaRPr lang="en-US"/>
          </a:p>
        </p:txBody>
      </p:sp>
      <p:sp>
        <p:nvSpPr>
          <p:cNvPr id="6" name="TextBox 5">
            <a:extLst>
              <a:ext uri="{FF2B5EF4-FFF2-40B4-BE49-F238E27FC236}">
                <a16:creationId xmlns:a16="http://schemas.microsoft.com/office/drawing/2014/main" id="{E92236F7-1CA8-1707-05D6-852FCABAFF51}"/>
              </a:ext>
            </a:extLst>
          </p:cNvPr>
          <p:cNvSpPr txBox="1"/>
          <p:nvPr/>
        </p:nvSpPr>
        <p:spPr>
          <a:xfrm>
            <a:off x="6258515" y="1885285"/>
            <a:ext cx="45029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cs typeface="Arial"/>
              </a:rPr>
              <a:t>Allows the user to track the current status of the Live Bolt lock with exact timestamps.</a:t>
            </a:r>
          </a:p>
        </p:txBody>
      </p:sp>
      <p:pic>
        <p:nvPicPr>
          <p:cNvPr id="7" name="Picture 6" descr="Graphical user interface, text, application&#10;&#10;Description automatically generated">
            <a:extLst>
              <a:ext uri="{FF2B5EF4-FFF2-40B4-BE49-F238E27FC236}">
                <a16:creationId xmlns:a16="http://schemas.microsoft.com/office/drawing/2014/main" id="{BAD08404-BE1F-4F75-DF86-E10B0E23AC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1162" y="605135"/>
            <a:ext cx="2641645" cy="5716791"/>
          </a:xfrm>
          <a:prstGeom prst="rect">
            <a:avLst/>
          </a:prstGeom>
        </p:spPr>
      </p:pic>
      <p:pic>
        <p:nvPicPr>
          <p:cNvPr id="4" name="Picture 8">
            <a:extLst>
              <a:ext uri="{FF2B5EF4-FFF2-40B4-BE49-F238E27FC236}">
                <a16:creationId xmlns:a16="http://schemas.microsoft.com/office/drawing/2014/main" id="{FCE600FD-66D2-1202-6465-7FB1CEF3DAAF}"/>
              </a:ext>
            </a:extLst>
          </p:cNvPr>
          <p:cNvPicPr>
            <a:picLocks noChangeAspect="1"/>
          </p:cNvPicPr>
          <p:nvPr/>
        </p:nvPicPr>
        <p:blipFill rotWithShape="1">
          <a:blip r:embed="rId6"/>
          <a:srcRect r="-361" b="13253"/>
          <a:stretch/>
        </p:blipFill>
        <p:spPr>
          <a:xfrm>
            <a:off x="3958" y="2604"/>
            <a:ext cx="1436923" cy="1488484"/>
          </a:xfrm>
          <a:prstGeom prst="rect">
            <a:avLst/>
          </a:prstGeom>
        </p:spPr>
      </p:pic>
      <p:pic>
        <p:nvPicPr>
          <p:cNvPr id="5" name="Recorded Sound">
            <a:hlinkClick r:id="" action="ppaction://media"/>
            <a:extLst>
              <a:ext uri="{FF2B5EF4-FFF2-40B4-BE49-F238E27FC236}">
                <a16:creationId xmlns:a16="http://schemas.microsoft.com/office/drawing/2014/main" id="{C24B4C94-12D6-9AC8-752D-29EA67F535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85600" y="6364260"/>
            <a:ext cx="406400" cy="406400"/>
          </a:xfrm>
          <a:prstGeom prst="rect">
            <a:avLst/>
          </a:prstGeom>
        </p:spPr>
      </p:pic>
    </p:spTree>
    <p:extLst>
      <p:ext uri="{BB962C8B-B14F-4D97-AF65-F5344CB8AC3E}">
        <p14:creationId xmlns:p14="http://schemas.microsoft.com/office/powerpoint/2010/main" val="3418554687"/>
      </p:ext>
    </p:extLst>
  </p:cSld>
  <p:clrMapOvr>
    <a:masterClrMapping/>
  </p:clrMapOvr>
  <mc:AlternateContent xmlns:mc="http://schemas.openxmlformats.org/markup-compatibility/2006" xmlns:p14="http://schemas.microsoft.com/office/powerpoint/2010/main">
    <mc:Choice Requires="p14">
      <p:transition spd="slow" p14:dur="2000" advTm="12209"/>
    </mc:Choice>
    <mc:Fallback xmlns="">
      <p:transition spd="slow" advTm="12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61" objId="5"/>
        <p14:stopEvt time="11712" objId="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6FFE-FEAE-5B57-5937-7A4B3D4ACC67}"/>
              </a:ext>
            </a:extLst>
          </p:cNvPr>
          <p:cNvSpPr>
            <a:spLocks noGrp="1"/>
          </p:cNvSpPr>
          <p:nvPr>
            <p:ph type="title"/>
          </p:nvPr>
        </p:nvSpPr>
        <p:spPr/>
        <p:txBody>
          <a:bodyPr/>
          <a:lstStyle/>
          <a:p>
            <a:r>
              <a:rPr lang="en-US"/>
              <a:t>Meet the Team</a:t>
            </a:r>
          </a:p>
        </p:txBody>
      </p:sp>
      <p:sp>
        <p:nvSpPr>
          <p:cNvPr id="4" name="Text Placeholder 1">
            <a:extLst>
              <a:ext uri="{FF2B5EF4-FFF2-40B4-BE49-F238E27FC236}">
                <a16:creationId xmlns:a16="http://schemas.microsoft.com/office/drawing/2014/main" id="{5755E29D-381B-43A7-6CE6-26941F26A82C}"/>
              </a:ext>
            </a:extLst>
          </p:cNvPr>
          <p:cNvSpPr txBox="1">
            <a:spLocks/>
          </p:cNvSpPr>
          <p:nvPr/>
        </p:nvSpPr>
        <p:spPr>
          <a:xfrm>
            <a:off x="758905" y="4989515"/>
            <a:ext cx="2598737" cy="1109662"/>
          </a:xfrm>
          <a:prstGeom prst="rect">
            <a:avLst/>
          </a:prstGeom>
        </p:spPr>
        <p:txBody>
          <a:bodyPr/>
          <a:lst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a:lstStyle>
          <a:p>
            <a:pPr marL="6160" indent="0" algn="ctr">
              <a:buNone/>
            </a:pPr>
            <a:r>
              <a:rPr lang="en-US" b="1"/>
              <a:t>Linda Anyosa</a:t>
            </a:r>
          </a:p>
        </p:txBody>
      </p:sp>
      <p:sp>
        <p:nvSpPr>
          <p:cNvPr id="5" name="Text Placeholder 4">
            <a:extLst>
              <a:ext uri="{FF2B5EF4-FFF2-40B4-BE49-F238E27FC236}">
                <a16:creationId xmlns:a16="http://schemas.microsoft.com/office/drawing/2014/main" id="{6879EC66-09D9-6CE6-2599-ED5B44A98E8D}"/>
              </a:ext>
            </a:extLst>
          </p:cNvPr>
          <p:cNvSpPr txBox="1">
            <a:spLocks/>
          </p:cNvSpPr>
          <p:nvPr/>
        </p:nvSpPr>
        <p:spPr>
          <a:xfrm>
            <a:off x="916885" y="5599755"/>
            <a:ext cx="2283472" cy="859828"/>
          </a:xfrm>
          <a:prstGeom prst="rect">
            <a:avLst/>
          </a:prstGeom>
        </p:spPr>
        <p:txBody>
          <a:bodyPr lIns="91440" tIns="45720" rIns="91440" bIns="45720" anchor="t"/>
          <a:lst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a:lstStyle>
          <a:p>
            <a:pPr marL="5715" indent="0" algn="ctr">
              <a:buNone/>
            </a:pPr>
            <a:r>
              <a:rPr lang="en-US"/>
              <a:t>Electrical Engineer</a:t>
            </a:r>
            <a:endParaRPr lang="en-US">
              <a:cs typeface="Arial"/>
            </a:endParaRPr>
          </a:p>
        </p:txBody>
      </p:sp>
      <p:sp>
        <p:nvSpPr>
          <p:cNvPr id="6" name="Text Placeholder 5">
            <a:extLst>
              <a:ext uri="{FF2B5EF4-FFF2-40B4-BE49-F238E27FC236}">
                <a16:creationId xmlns:a16="http://schemas.microsoft.com/office/drawing/2014/main" id="{62410401-D502-E14C-F506-179ED920BCA9}"/>
              </a:ext>
            </a:extLst>
          </p:cNvPr>
          <p:cNvSpPr txBox="1">
            <a:spLocks/>
          </p:cNvSpPr>
          <p:nvPr/>
        </p:nvSpPr>
        <p:spPr>
          <a:xfrm>
            <a:off x="3516747" y="4990111"/>
            <a:ext cx="2598737" cy="1109662"/>
          </a:xfrm>
          <a:prstGeom prst="rect">
            <a:avLst/>
          </a:prstGeom>
        </p:spPr>
        <p:txBody>
          <a:bodyPr/>
          <a:lst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a:lstStyle>
          <a:p>
            <a:pPr marL="6160" indent="0" algn="ctr">
              <a:buNone/>
            </a:pPr>
            <a:r>
              <a:rPr lang="en-US" b="1"/>
              <a:t>Mohamed </a:t>
            </a:r>
            <a:r>
              <a:rPr lang="en-US" b="1" err="1"/>
              <a:t>Faizel</a:t>
            </a:r>
            <a:endParaRPr lang="en-US" b="1"/>
          </a:p>
        </p:txBody>
      </p:sp>
      <p:sp>
        <p:nvSpPr>
          <p:cNvPr id="7" name="Text Placeholder 7">
            <a:extLst>
              <a:ext uri="{FF2B5EF4-FFF2-40B4-BE49-F238E27FC236}">
                <a16:creationId xmlns:a16="http://schemas.microsoft.com/office/drawing/2014/main" id="{6B7CD11C-D598-C0B8-C242-FD67E425A9C8}"/>
              </a:ext>
            </a:extLst>
          </p:cNvPr>
          <p:cNvSpPr txBox="1">
            <a:spLocks/>
          </p:cNvSpPr>
          <p:nvPr/>
        </p:nvSpPr>
        <p:spPr>
          <a:xfrm>
            <a:off x="3674073" y="5600351"/>
            <a:ext cx="2283472" cy="767792"/>
          </a:xfrm>
          <a:prstGeom prst="rect">
            <a:avLst/>
          </a:prstGeom>
        </p:spPr>
        <p:txBody>
          <a:bodyPr lIns="91440" tIns="45720" rIns="91440" bIns="45720" anchor="t"/>
          <a:lst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a:lstStyle>
          <a:p>
            <a:pPr marL="5715" indent="0" algn="ctr">
              <a:buNone/>
            </a:pPr>
            <a:r>
              <a:rPr lang="en-US"/>
              <a:t>Computer Engineer</a:t>
            </a:r>
            <a:endParaRPr lang="en-US">
              <a:cs typeface="Arial"/>
            </a:endParaRPr>
          </a:p>
        </p:txBody>
      </p:sp>
      <p:sp>
        <p:nvSpPr>
          <p:cNvPr id="8" name="Text Placeholder 8">
            <a:extLst>
              <a:ext uri="{FF2B5EF4-FFF2-40B4-BE49-F238E27FC236}">
                <a16:creationId xmlns:a16="http://schemas.microsoft.com/office/drawing/2014/main" id="{89394B4F-5B0C-02DC-4D6D-0BDD996564D0}"/>
              </a:ext>
            </a:extLst>
          </p:cNvPr>
          <p:cNvSpPr txBox="1">
            <a:spLocks/>
          </p:cNvSpPr>
          <p:nvPr/>
        </p:nvSpPr>
        <p:spPr>
          <a:xfrm>
            <a:off x="6274589" y="4990707"/>
            <a:ext cx="2598737" cy="1109662"/>
          </a:xfrm>
          <a:prstGeom prst="rect">
            <a:avLst/>
          </a:prstGeom>
        </p:spPr>
        <p:txBody>
          <a:bodyPr/>
          <a:lst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a:lstStyle>
          <a:p>
            <a:pPr marL="6160" indent="0" algn="ctr">
              <a:buNone/>
            </a:pPr>
            <a:r>
              <a:rPr lang="en-US" b="1"/>
              <a:t>Andrew O’Reilly​</a:t>
            </a:r>
          </a:p>
        </p:txBody>
      </p:sp>
      <p:sp>
        <p:nvSpPr>
          <p:cNvPr id="9" name="Text Placeholder 10">
            <a:extLst>
              <a:ext uri="{FF2B5EF4-FFF2-40B4-BE49-F238E27FC236}">
                <a16:creationId xmlns:a16="http://schemas.microsoft.com/office/drawing/2014/main" id="{D544ABCB-26EF-636E-9681-D992C5E8E6CF}"/>
              </a:ext>
            </a:extLst>
          </p:cNvPr>
          <p:cNvSpPr txBox="1">
            <a:spLocks/>
          </p:cNvSpPr>
          <p:nvPr/>
        </p:nvSpPr>
        <p:spPr>
          <a:xfrm>
            <a:off x="6432529" y="5600947"/>
            <a:ext cx="2283472" cy="910887"/>
          </a:xfrm>
          <a:prstGeom prst="rect">
            <a:avLst/>
          </a:prstGeom>
        </p:spPr>
        <p:txBody>
          <a:bodyPr lIns="91440" tIns="45720" rIns="91440" bIns="45720" anchor="t"/>
          <a:lst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a:lstStyle>
          <a:p>
            <a:pPr marL="5715" indent="0" algn="ctr">
              <a:buNone/>
            </a:pPr>
            <a:r>
              <a:rPr lang="en-US"/>
              <a:t>Electrical Engineer</a:t>
            </a:r>
            <a:endParaRPr lang="en-US">
              <a:cs typeface="Arial"/>
            </a:endParaRPr>
          </a:p>
        </p:txBody>
      </p:sp>
      <p:sp>
        <p:nvSpPr>
          <p:cNvPr id="10" name="Text Placeholder 11">
            <a:extLst>
              <a:ext uri="{FF2B5EF4-FFF2-40B4-BE49-F238E27FC236}">
                <a16:creationId xmlns:a16="http://schemas.microsoft.com/office/drawing/2014/main" id="{4F03F513-4475-9C30-8BD0-4B1D2961E8DA}"/>
              </a:ext>
            </a:extLst>
          </p:cNvPr>
          <p:cNvSpPr txBox="1">
            <a:spLocks/>
          </p:cNvSpPr>
          <p:nvPr/>
        </p:nvSpPr>
        <p:spPr>
          <a:xfrm>
            <a:off x="9032431" y="4989515"/>
            <a:ext cx="2598737" cy="1109662"/>
          </a:xfrm>
          <a:prstGeom prst="rect">
            <a:avLst/>
          </a:prstGeom>
        </p:spPr>
        <p:txBody>
          <a:bodyPr/>
          <a:lst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a:lstStyle>
          <a:p>
            <a:pPr marL="6160" indent="0" algn="ctr">
              <a:buNone/>
            </a:pPr>
            <a:r>
              <a:rPr lang="en-US" b="1"/>
              <a:t>Joel Shaw​</a:t>
            </a:r>
          </a:p>
        </p:txBody>
      </p:sp>
      <p:sp>
        <p:nvSpPr>
          <p:cNvPr id="11" name="Text Placeholder 13">
            <a:extLst>
              <a:ext uri="{FF2B5EF4-FFF2-40B4-BE49-F238E27FC236}">
                <a16:creationId xmlns:a16="http://schemas.microsoft.com/office/drawing/2014/main" id="{8E3A46F1-05EB-498A-B8CA-BA8808B646A8}"/>
              </a:ext>
            </a:extLst>
          </p:cNvPr>
          <p:cNvSpPr txBox="1">
            <a:spLocks/>
          </p:cNvSpPr>
          <p:nvPr/>
        </p:nvSpPr>
        <p:spPr>
          <a:xfrm>
            <a:off x="9190984" y="5600947"/>
            <a:ext cx="2283472" cy="858636"/>
          </a:xfrm>
          <a:prstGeom prst="rect">
            <a:avLst/>
          </a:prstGeom>
        </p:spPr>
        <p:txBody>
          <a:bodyPr lIns="91440" tIns="45720" rIns="91440" bIns="45720" anchor="t"/>
          <a:lst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a:lstStyle>
          <a:p>
            <a:pPr marL="5715" indent="0" algn="ctr">
              <a:buNone/>
            </a:pPr>
            <a:r>
              <a:rPr lang="en-US"/>
              <a:t>Computer Engineer</a:t>
            </a:r>
            <a:endParaRPr lang="en-US">
              <a:cs typeface="Arial"/>
            </a:endParaRPr>
          </a:p>
        </p:txBody>
      </p:sp>
      <p:pic>
        <p:nvPicPr>
          <p:cNvPr id="12" name="Picture Placeholder 12">
            <a:extLst>
              <a:ext uri="{FF2B5EF4-FFF2-40B4-BE49-F238E27FC236}">
                <a16:creationId xmlns:a16="http://schemas.microsoft.com/office/drawing/2014/main" id="{0228A971-48F5-7A91-E948-E0150F3FCC84}"/>
              </a:ext>
            </a:extLst>
          </p:cNvPr>
          <p:cNvPicPr>
            <a:picLocks noChangeAspect="1"/>
          </p:cNvPicPr>
          <p:nvPr/>
        </p:nvPicPr>
        <p:blipFill>
          <a:blip r:embed="rId4"/>
          <a:srcRect/>
          <a:stretch>
            <a:fillRect/>
          </a:stretch>
        </p:blipFill>
        <p:spPr>
          <a:xfrm>
            <a:off x="758905" y="2392023"/>
            <a:ext cx="2596896" cy="2596896"/>
          </a:xfrm>
          <a:prstGeom prst="rect">
            <a:avLst/>
          </a:prstGeom>
        </p:spPr>
      </p:pic>
      <p:pic>
        <p:nvPicPr>
          <p:cNvPr id="13" name="Picture Placeholder 20">
            <a:extLst>
              <a:ext uri="{FF2B5EF4-FFF2-40B4-BE49-F238E27FC236}">
                <a16:creationId xmlns:a16="http://schemas.microsoft.com/office/drawing/2014/main" id="{1E912B45-CEE2-7A45-408B-A55E6E874304}"/>
              </a:ext>
            </a:extLst>
          </p:cNvPr>
          <p:cNvPicPr>
            <a:picLocks noChangeAspect="1"/>
          </p:cNvPicPr>
          <p:nvPr/>
        </p:nvPicPr>
        <p:blipFill>
          <a:blip r:embed="rId5"/>
          <a:srcRect t="789" b="789"/>
          <a:stretch>
            <a:fillRect/>
          </a:stretch>
        </p:blipFill>
        <p:spPr>
          <a:xfrm>
            <a:off x="3517361" y="2392619"/>
            <a:ext cx="2596896" cy="2596896"/>
          </a:xfrm>
          <a:prstGeom prst="rect">
            <a:avLst/>
          </a:prstGeom>
        </p:spPr>
      </p:pic>
      <p:pic>
        <p:nvPicPr>
          <p:cNvPr id="14" name="Picture Placeholder 25">
            <a:extLst>
              <a:ext uri="{FF2B5EF4-FFF2-40B4-BE49-F238E27FC236}">
                <a16:creationId xmlns:a16="http://schemas.microsoft.com/office/drawing/2014/main" id="{8E26C35A-741A-68CE-2E3F-A65E8D905DBE}"/>
              </a:ext>
            </a:extLst>
          </p:cNvPr>
          <p:cNvPicPr>
            <a:picLocks noChangeAspect="1"/>
          </p:cNvPicPr>
          <p:nvPr/>
        </p:nvPicPr>
        <p:blipFill>
          <a:blip r:embed="rId6"/>
          <a:srcRect l="1888" r="1888"/>
          <a:stretch>
            <a:fillRect/>
          </a:stretch>
        </p:blipFill>
        <p:spPr>
          <a:xfrm>
            <a:off x="6275817" y="2393215"/>
            <a:ext cx="2596896" cy="2596896"/>
          </a:xfrm>
          <a:prstGeom prst="rect">
            <a:avLst/>
          </a:prstGeom>
        </p:spPr>
      </p:pic>
      <p:pic>
        <p:nvPicPr>
          <p:cNvPr id="15" name="Picture Placeholder 29">
            <a:extLst>
              <a:ext uri="{FF2B5EF4-FFF2-40B4-BE49-F238E27FC236}">
                <a16:creationId xmlns:a16="http://schemas.microsoft.com/office/drawing/2014/main" id="{4FDC30E8-19B7-45DC-496E-6DFF1960EF58}"/>
              </a:ext>
            </a:extLst>
          </p:cNvPr>
          <p:cNvPicPr>
            <a:picLocks noChangeAspect="1"/>
          </p:cNvPicPr>
          <p:nvPr/>
        </p:nvPicPr>
        <p:blipFill>
          <a:blip r:embed="rId7"/>
          <a:srcRect l="124" r="124"/>
          <a:stretch>
            <a:fillRect/>
          </a:stretch>
        </p:blipFill>
        <p:spPr>
          <a:xfrm>
            <a:off x="9034272" y="2393215"/>
            <a:ext cx="2596896" cy="2596896"/>
          </a:xfrm>
          <a:prstGeom prst="rect">
            <a:avLst/>
          </a:prstGeom>
        </p:spPr>
      </p:pic>
      <p:pic>
        <p:nvPicPr>
          <p:cNvPr id="35" name="Audio 34">
            <a:hlinkClick r:id="" action="ppaction://media"/>
            <a:extLst>
              <a:ext uri="{FF2B5EF4-FFF2-40B4-BE49-F238E27FC236}">
                <a16:creationId xmlns:a16="http://schemas.microsoft.com/office/drawing/2014/main" id="{EC9ABA8A-9E9C-52DD-95C3-2D1B9265130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448792" t="-231250" r="-448792" b="-231250"/>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67230456"/>
      </p:ext>
    </p:extLst>
  </p:cSld>
  <p:clrMapOvr>
    <a:masterClrMapping/>
  </p:clrMapOvr>
  <mc:AlternateContent xmlns:mc="http://schemas.openxmlformats.org/markup-compatibility/2006" xmlns:p14="http://schemas.microsoft.com/office/powerpoint/2010/main">
    <mc:Choice Requires="p14">
      <p:transition spd="slow" p14:dur="2000" advTm="12447"/>
    </mc:Choice>
    <mc:Fallback xmlns="">
      <p:transition spd="slow" advTm="12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D7B5-C079-CA89-1F40-0E06F7B59D92}"/>
              </a:ext>
            </a:extLst>
          </p:cNvPr>
          <p:cNvSpPr>
            <a:spLocks noGrp="1"/>
          </p:cNvSpPr>
          <p:nvPr>
            <p:ph type="title"/>
          </p:nvPr>
        </p:nvSpPr>
        <p:spPr/>
        <p:txBody>
          <a:bodyPr/>
          <a:lstStyle/>
          <a:p>
            <a:r>
              <a:rPr lang="en-US"/>
              <a:t>Profile/User Information</a:t>
            </a:r>
          </a:p>
        </p:txBody>
      </p:sp>
      <p:sp>
        <p:nvSpPr>
          <p:cNvPr id="3" name="Content Placeholder 2">
            <a:extLst>
              <a:ext uri="{FF2B5EF4-FFF2-40B4-BE49-F238E27FC236}">
                <a16:creationId xmlns:a16="http://schemas.microsoft.com/office/drawing/2014/main" id="{8058931D-1935-C695-B441-F93F19648FFD}"/>
              </a:ext>
            </a:extLst>
          </p:cNvPr>
          <p:cNvSpPr>
            <a:spLocks noGrp="1"/>
          </p:cNvSpPr>
          <p:nvPr>
            <p:ph idx="1"/>
          </p:nvPr>
        </p:nvSpPr>
        <p:spPr>
          <a:xfrm>
            <a:off x="4453467" y="2052116"/>
            <a:ext cx="6116672" cy="3997828"/>
          </a:xfrm>
        </p:spPr>
        <p:txBody>
          <a:bodyPr/>
          <a:lstStyle/>
          <a:p>
            <a:r>
              <a:rPr lang="en-US"/>
              <a:t>User information is loaded upon clicking the profile tab.</a:t>
            </a:r>
          </a:p>
          <a:p>
            <a:r>
              <a:rPr lang="en-US"/>
              <a:t>An API request is sent back to our Database to retrieve all the relevant user information.</a:t>
            </a:r>
          </a:p>
          <a:p>
            <a:r>
              <a:rPr lang="en-US"/>
              <a:t>The information made available to the user includes their Username, Full Name, Phone Number, and Email Address.</a:t>
            </a:r>
          </a:p>
        </p:txBody>
      </p:sp>
      <p:pic>
        <p:nvPicPr>
          <p:cNvPr id="4" name="Picture 3">
            <a:extLst>
              <a:ext uri="{FF2B5EF4-FFF2-40B4-BE49-F238E27FC236}">
                <a16:creationId xmlns:a16="http://schemas.microsoft.com/office/drawing/2014/main" id="{B3CFA860-2C71-9D18-08FC-451A76A6B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729" y="1110346"/>
            <a:ext cx="2490484" cy="5390034"/>
          </a:xfrm>
          <a:prstGeom prst="rect">
            <a:avLst/>
          </a:prstGeom>
        </p:spPr>
      </p:pic>
      <p:pic>
        <p:nvPicPr>
          <p:cNvPr id="5" name="Picture 4">
            <a:extLst>
              <a:ext uri="{FF2B5EF4-FFF2-40B4-BE49-F238E27FC236}">
                <a16:creationId xmlns:a16="http://schemas.microsoft.com/office/drawing/2014/main" id="{33C2F3BB-D026-B9D5-7A31-FFA9E46C1E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1" y="-8465"/>
            <a:ext cx="1490464" cy="1490464"/>
          </a:xfrm>
          <a:prstGeom prst="rect">
            <a:avLst/>
          </a:prstGeom>
          <a:noFill/>
          <a:extLst>
            <a:ext uri="{909E8E84-426E-40DD-AFC4-6F175D3DCCD1}">
              <a14:hiddenFill xmlns:a14="http://schemas.microsoft.com/office/drawing/2010/main">
                <a:solidFill>
                  <a:srgbClr val="FFFFFF"/>
                </a:solidFill>
              </a14:hiddenFill>
            </a:ext>
          </a:extLst>
        </p:spPr>
      </p:pic>
      <p:pic>
        <p:nvPicPr>
          <p:cNvPr id="17" name="Audio 16">
            <a:hlinkClick r:id="" action="ppaction://media"/>
            <a:extLst>
              <a:ext uri="{FF2B5EF4-FFF2-40B4-BE49-F238E27FC236}">
                <a16:creationId xmlns:a16="http://schemas.microsoft.com/office/drawing/2014/main" id="{3BEA1A57-1733-F3FF-0860-2A9DBF9F6E7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57624531"/>
      </p:ext>
    </p:extLst>
  </p:cSld>
  <p:clrMapOvr>
    <a:masterClrMapping/>
  </p:clrMapOvr>
  <mc:AlternateContent xmlns:mc="http://schemas.openxmlformats.org/markup-compatibility/2006" xmlns:p14="http://schemas.microsoft.com/office/powerpoint/2010/main">
    <mc:Choice Requires="p14">
      <p:transition spd="slow" p14:dur="2000" advTm="35172"/>
    </mc:Choice>
    <mc:Fallback xmlns="">
      <p:transition spd="slow" advTm="3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31D3C-0584-6675-016E-0485138C0911}"/>
              </a:ext>
            </a:extLst>
          </p:cNvPr>
          <p:cNvSpPr>
            <a:spLocks noGrp="1"/>
          </p:cNvSpPr>
          <p:nvPr>
            <p:ph type="title"/>
          </p:nvPr>
        </p:nvSpPr>
        <p:spPr/>
        <p:txBody>
          <a:bodyPr/>
          <a:lstStyle/>
          <a:p>
            <a:r>
              <a:rPr lang="en-US"/>
              <a:t>Camera Feed</a:t>
            </a:r>
          </a:p>
        </p:txBody>
      </p:sp>
      <p:sp>
        <p:nvSpPr>
          <p:cNvPr id="3" name="Content Placeholder 2">
            <a:extLst>
              <a:ext uri="{FF2B5EF4-FFF2-40B4-BE49-F238E27FC236}">
                <a16:creationId xmlns:a16="http://schemas.microsoft.com/office/drawing/2014/main" id="{1185030D-26A6-78FD-AC89-379B0CE20BAD}"/>
              </a:ext>
            </a:extLst>
          </p:cNvPr>
          <p:cNvSpPr>
            <a:spLocks noGrp="1"/>
          </p:cNvSpPr>
          <p:nvPr>
            <p:ph idx="1"/>
          </p:nvPr>
        </p:nvSpPr>
        <p:spPr>
          <a:xfrm>
            <a:off x="4199467" y="2052116"/>
            <a:ext cx="6370672" cy="3997828"/>
          </a:xfrm>
        </p:spPr>
        <p:txBody>
          <a:bodyPr/>
          <a:lstStyle/>
          <a:p>
            <a:r>
              <a:rPr lang="en-US"/>
              <a:t>Images are routinely made available to the user in the Mobile Application.</a:t>
            </a:r>
          </a:p>
          <a:p>
            <a:r>
              <a:rPr lang="en-US"/>
              <a:t>When motion is detected by the PIR sensor the camera for the security box snaps an image which sends that image to the mobile Application.</a:t>
            </a:r>
          </a:p>
          <a:p>
            <a:r>
              <a:rPr lang="en-US"/>
              <a:t>This is achieved through the Pi inside of the Security box which captures the image through its camera module and sends the image via an API for the mobile Application to access.</a:t>
            </a:r>
          </a:p>
          <a:p>
            <a:endParaRPr lang="en-US"/>
          </a:p>
        </p:txBody>
      </p:sp>
      <p:pic>
        <p:nvPicPr>
          <p:cNvPr id="5" name="Picture 4">
            <a:extLst>
              <a:ext uri="{FF2B5EF4-FFF2-40B4-BE49-F238E27FC236}">
                <a16:creationId xmlns:a16="http://schemas.microsoft.com/office/drawing/2014/main" id="{78DA1CBF-EA45-1C82-E5E8-397349F023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1" y="-8465"/>
            <a:ext cx="1490464" cy="1490464"/>
          </a:xfrm>
          <a:prstGeom prst="rect">
            <a:avLst/>
          </a:prstGeom>
          <a:noFill/>
          <a:extLst>
            <a:ext uri="{909E8E84-426E-40DD-AFC4-6F175D3DCCD1}">
              <a14:hiddenFill xmlns:a14="http://schemas.microsoft.com/office/drawing/2010/main">
                <a:solidFill>
                  <a:srgbClr val="FFFFFF"/>
                </a:solidFill>
              </a14:hiddenFill>
            </a:ext>
          </a:extLst>
        </p:spPr>
      </p:pic>
      <p:pic>
        <p:nvPicPr>
          <p:cNvPr id="22" name="Audio 21">
            <a:hlinkClick r:id="" action="ppaction://media"/>
            <a:extLst>
              <a:ext uri="{FF2B5EF4-FFF2-40B4-BE49-F238E27FC236}">
                <a16:creationId xmlns:a16="http://schemas.microsoft.com/office/drawing/2014/main" id="{1B81CB01-63F8-28F1-A177-6F581594F9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1947" t="-125896" r="-261947" b="-125896"/>
          <a:stretch>
            <a:fillRect/>
          </a:stretch>
        </p:blipFill>
        <p:spPr>
          <a:xfrm>
            <a:off x="9147683" y="5143500"/>
            <a:ext cx="3040633" cy="1714500"/>
          </a:xfrm>
          <a:prstGeom prst="rect">
            <a:avLst/>
          </a:prstGeom>
        </p:spPr>
      </p:pic>
      <p:pic>
        <p:nvPicPr>
          <p:cNvPr id="7" name="Picture 6" descr="A picture containing text, indoor, person&#10;&#10;Description automatically generated">
            <a:extLst>
              <a:ext uri="{FF2B5EF4-FFF2-40B4-BE49-F238E27FC236}">
                <a16:creationId xmlns:a16="http://schemas.microsoft.com/office/drawing/2014/main" id="{6B38C586-223A-1AC6-0DE8-A3C33D6615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21861" y="1236688"/>
            <a:ext cx="2470441" cy="5346656"/>
          </a:xfrm>
          <a:prstGeom prst="rect">
            <a:avLst/>
          </a:prstGeom>
        </p:spPr>
      </p:pic>
    </p:spTree>
    <p:extLst>
      <p:ext uri="{BB962C8B-B14F-4D97-AF65-F5344CB8AC3E}">
        <p14:creationId xmlns:p14="http://schemas.microsoft.com/office/powerpoint/2010/main" val="3873171377"/>
      </p:ext>
    </p:extLst>
  </p:cSld>
  <p:clrMapOvr>
    <a:masterClrMapping/>
  </p:clrMapOvr>
  <mc:AlternateContent xmlns:mc="http://schemas.openxmlformats.org/markup-compatibility/2006" xmlns:p14="http://schemas.microsoft.com/office/powerpoint/2010/main">
    <mc:Choice Requires="p14">
      <p:transition spd="slow" p14:dur="2000" advTm="47769"/>
    </mc:Choice>
    <mc:Fallback xmlns="">
      <p:transition spd="slow" advTm="47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1A27B-6C9F-A602-B1B0-FBA8C9ECA911}"/>
              </a:ext>
            </a:extLst>
          </p:cNvPr>
          <p:cNvSpPr>
            <a:spLocks noGrp="1"/>
          </p:cNvSpPr>
          <p:nvPr>
            <p:ph type="title"/>
          </p:nvPr>
        </p:nvSpPr>
        <p:spPr/>
        <p:txBody>
          <a:bodyPr/>
          <a:lstStyle/>
          <a:p>
            <a:r>
              <a:rPr lang="en-US"/>
              <a:t>Database</a:t>
            </a:r>
          </a:p>
        </p:txBody>
      </p:sp>
      <p:sp>
        <p:nvSpPr>
          <p:cNvPr id="5" name="TextBox 4">
            <a:extLst>
              <a:ext uri="{FF2B5EF4-FFF2-40B4-BE49-F238E27FC236}">
                <a16:creationId xmlns:a16="http://schemas.microsoft.com/office/drawing/2014/main" id="{7339F75A-FCB5-3D0A-4AC4-7D730EB35CF1}"/>
              </a:ext>
            </a:extLst>
          </p:cNvPr>
          <p:cNvSpPr txBox="1"/>
          <p:nvPr/>
        </p:nvSpPr>
        <p:spPr>
          <a:xfrm>
            <a:off x="7689272" y="1914896"/>
            <a:ext cx="3013363" cy="430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488EF5EF-254E-A77D-0FDE-F705ACB15CEC}"/>
              </a:ext>
            </a:extLst>
          </p:cNvPr>
          <p:cNvSpPr txBox="1"/>
          <p:nvPr/>
        </p:nvSpPr>
        <p:spPr>
          <a:xfrm>
            <a:off x="6695797" y="1910876"/>
            <a:ext cx="45029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cs typeface="Arial"/>
              </a:rPr>
              <a:t>The database mainly consists of three tables: Users, </a:t>
            </a:r>
            <a:r>
              <a:rPr lang="en-US" err="1">
                <a:cs typeface="Arial"/>
              </a:rPr>
              <a:t>ActivityLog</a:t>
            </a:r>
            <a:r>
              <a:rPr lang="en-US">
                <a:cs typeface="Arial"/>
              </a:rPr>
              <a:t>, and </a:t>
            </a:r>
            <a:r>
              <a:rPr lang="en-US" err="1">
                <a:cs typeface="Arial"/>
              </a:rPr>
              <a:t>LiveFeed</a:t>
            </a:r>
            <a:r>
              <a:rPr lang="en-US">
                <a:cs typeface="Arial"/>
              </a:rPr>
              <a:t>. </a:t>
            </a:r>
          </a:p>
        </p:txBody>
      </p:sp>
      <p:sp>
        <p:nvSpPr>
          <p:cNvPr id="8" name="TextBox 7">
            <a:extLst>
              <a:ext uri="{FF2B5EF4-FFF2-40B4-BE49-F238E27FC236}">
                <a16:creationId xmlns:a16="http://schemas.microsoft.com/office/drawing/2014/main" id="{606046BF-6341-2D4A-D361-9903811A2D3B}"/>
              </a:ext>
            </a:extLst>
          </p:cNvPr>
          <p:cNvSpPr txBox="1"/>
          <p:nvPr/>
        </p:nvSpPr>
        <p:spPr>
          <a:xfrm>
            <a:off x="6695797" y="3108304"/>
            <a:ext cx="45029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a:cs typeface="Arial"/>
              </a:rPr>
              <a:t>Each user object contains a unique key, while an activity log object consists of an array of timestamps detailing when the lock was enabled and disabled.</a:t>
            </a:r>
          </a:p>
        </p:txBody>
      </p:sp>
      <p:pic>
        <p:nvPicPr>
          <p:cNvPr id="6" name="Picture 8">
            <a:extLst>
              <a:ext uri="{FF2B5EF4-FFF2-40B4-BE49-F238E27FC236}">
                <a16:creationId xmlns:a16="http://schemas.microsoft.com/office/drawing/2014/main" id="{9254EE13-E8A5-2EC3-BF98-C358BF0D4BE1}"/>
              </a:ext>
            </a:extLst>
          </p:cNvPr>
          <p:cNvPicPr>
            <a:picLocks noChangeAspect="1"/>
          </p:cNvPicPr>
          <p:nvPr/>
        </p:nvPicPr>
        <p:blipFill rotWithShape="1">
          <a:blip r:embed="rId4"/>
          <a:srcRect r="-361" b="13253"/>
          <a:stretch/>
        </p:blipFill>
        <p:spPr>
          <a:xfrm>
            <a:off x="3958" y="2604"/>
            <a:ext cx="1436923" cy="1488484"/>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5DBC1D4A-BFEA-CCB4-062E-31A60CC2004A}"/>
              </a:ext>
            </a:extLst>
          </p:cNvPr>
          <p:cNvPicPr>
            <a:picLocks noChangeAspect="1"/>
          </p:cNvPicPr>
          <p:nvPr/>
        </p:nvPicPr>
        <p:blipFill rotWithShape="1">
          <a:blip r:embed="rId5">
            <a:extLst>
              <a:ext uri="{28A0092B-C50C-407E-A947-70E740481C1C}">
                <a14:useLocalDpi xmlns:a14="http://schemas.microsoft.com/office/drawing/2010/main" val="0"/>
              </a:ext>
            </a:extLst>
          </a:blip>
          <a:srcRect l="26307" t="13170" r="27525" b="36875"/>
          <a:stretch/>
        </p:blipFill>
        <p:spPr>
          <a:xfrm>
            <a:off x="993262" y="1491088"/>
            <a:ext cx="5928106" cy="4956011"/>
          </a:xfrm>
          <a:prstGeom prst="rect">
            <a:avLst/>
          </a:prstGeom>
        </p:spPr>
      </p:pic>
      <p:pic>
        <p:nvPicPr>
          <p:cNvPr id="3" name="Recorded Sound">
            <a:hlinkClick r:id="" action="ppaction://media"/>
            <a:extLst>
              <a:ext uri="{FF2B5EF4-FFF2-40B4-BE49-F238E27FC236}">
                <a16:creationId xmlns:a16="http://schemas.microsoft.com/office/drawing/2014/main" id="{E85F4011-A5B7-0D41-F690-9724F67298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14667" y="6243899"/>
            <a:ext cx="406400" cy="406400"/>
          </a:xfrm>
          <a:prstGeom prst="rect">
            <a:avLst/>
          </a:prstGeom>
        </p:spPr>
      </p:pic>
    </p:spTree>
    <p:extLst>
      <p:ext uri="{BB962C8B-B14F-4D97-AF65-F5344CB8AC3E}">
        <p14:creationId xmlns:p14="http://schemas.microsoft.com/office/powerpoint/2010/main" val="3467475663"/>
      </p:ext>
    </p:extLst>
  </p:cSld>
  <p:clrMapOvr>
    <a:masterClrMapping/>
  </p:clrMapOvr>
  <mc:AlternateContent xmlns:mc="http://schemas.openxmlformats.org/markup-compatibility/2006" xmlns:p14="http://schemas.microsoft.com/office/powerpoint/2010/main">
    <mc:Choice Requires="p14">
      <p:transition spd="slow" p14:dur="2000" advTm="33667"/>
    </mc:Choice>
    <mc:Fallback xmlns="">
      <p:transition spd="slow" advTm="33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226" objId="3"/>
        <p14:stopEvt time="33156" objId="3"/>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6CE8D-356C-C0E4-9C44-B26B1BD6977E}"/>
              </a:ext>
            </a:extLst>
          </p:cNvPr>
          <p:cNvSpPr>
            <a:spLocks noGrp="1"/>
          </p:cNvSpPr>
          <p:nvPr>
            <p:ph type="title"/>
          </p:nvPr>
        </p:nvSpPr>
        <p:spPr/>
        <p:txBody>
          <a:bodyPr/>
          <a:lstStyle/>
          <a:p>
            <a:r>
              <a:rPr lang="en-US"/>
              <a:t>Fingerprint Authentication/Unlock</a:t>
            </a:r>
          </a:p>
        </p:txBody>
      </p:sp>
      <p:sp>
        <p:nvSpPr>
          <p:cNvPr id="11" name="Content Placeholder 10">
            <a:extLst>
              <a:ext uri="{FF2B5EF4-FFF2-40B4-BE49-F238E27FC236}">
                <a16:creationId xmlns:a16="http://schemas.microsoft.com/office/drawing/2014/main" id="{06F6917D-1FD9-AE51-02B7-469352EFD4FB}"/>
              </a:ext>
            </a:extLst>
          </p:cNvPr>
          <p:cNvSpPr>
            <a:spLocks noGrp="1"/>
          </p:cNvSpPr>
          <p:nvPr>
            <p:ph idx="1"/>
          </p:nvPr>
        </p:nvSpPr>
        <p:spPr>
          <a:xfrm>
            <a:off x="4367719" y="2052116"/>
            <a:ext cx="6202420" cy="3997828"/>
          </a:xfrm>
        </p:spPr>
        <p:txBody>
          <a:bodyPr>
            <a:normAutofit fontScale="92500" lnSpcReduction="10000"/>
          </a:bodyPr>
          <a:lstStyle/>
          <a:p>
            <a:r>
              <a:rPr lang="en-US"/>
              <a:t>We will be using native touch recognition technologies on both Android and IOS devices. This includes </a:t>
            </a:r>
            <a:r>
              <a:rPr lang="en-US" err="1"/>
              <a:t>TouchID</a:t>
            </a:r>
            <a:r>
              <a:rPr lang="en-US"/>
              <a:t> on iPhones and Fingerprint Authentication on Android through the “</a:t>
            </a:r>
            <a:r>
              <a:rPr lang="en-US" i="1"/>
              <a:t>expo-local-authentication</a:t>
            </a:r>
            <a:r>
              <a:rPr lang="en-US"/>
              <a:t>” </a:t>
            </a:r>
            <a:r>
              <a:rPr lang="en-US" err="1"/>
              <a:t>npm</a:t>
            </a:r>
            <a:r>
              <a:rPr lang="en-US"/>
              <a:t> Package.</a:t>
            </a:r>
          </a:p>
          <a:p>
            <a:r>
              <a:rPr lang="en-US"/>
              <a:t>This Authentication methods can be used as alternative unlock and lock methods for the lock.</a:t>
            </a:r>
          </a:p>
          <a:p>
            <a:r>
              <a:rPr lang="en-US"/>
              <a:t>We hope that by using native mobile touch recognition technology users will have a better user experience then if it was integrated into the physical hardware itself.</a:t>
            </a:r>
          </a:p>
        </p:txBody>
      </p:sp>
      <p:pic>
        <p:nvPicPr>
          <p:cNvPr id="3" name="Picture 2">
            <a:extLst>
              <a:ext uri="{FF2B5EF4-FFF2-40B4-BE49-F238E27FC236}">
                <a16:creationId xmlns:a16="http://schemas.microsoft.com/office/drawing/2014/main" id="{1CCD6C5C-A99C-BC01-5221-63E96A3A27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1" y="1"/>
            <a:ext cx="1490464" cy="1490464"/>
          </a:xfrm>
          <a:prstGeom prst="rect">
            <a:avLst/>
          </a:prstGeom>
          <a:noFill/>
          <a:extLst>
            <a:ext uri="{909E8E84-426E-40DD-AFC4-6F175D3DCCD1}">
              <a14:hiddenFill xmlns:a14="http://schemas.microsoft.com/office/drawing/2010/main">
                <a:solidFill>
                  <a:srgbClr val="FFFFFF"/>
                </a:solidFill>
              </a14:hiddenFill>
            </a:ext>
          </a:extLst>
        </p:spPr>
      </p:pic>
      <p:pic>
        <p:nvPicPr>
          <p:cNvPr id="46" name="Audio 45">
            <a:hlinkClick r:id="" action="ppaction://media"/>
            <a:extLst>
              <a:ext uri="{FF2B5EF4-FFF2-40B4-BE49-F238E27FC236}">
                <a16:creationId xmlns:a16="http://schemas.microsoft.com/office/drawing/2014/main" id="{66D140E8-A226-B41D-7688-991F14BF294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1947" t="-125896" r="-261947" b="-125896"/>
          <a:stretch>
            <a:fillRect/>
          </a:stretch>
        </p:blipFill>
        <p:spPr>
          <a:xfrm>
            <a:off x="9147683" y="5143500"/>
            <a:ext cx="3040633" cy="1714500"/>
          </a:xfrm>
          <a:prstGeom prst="rect">
            <a:avLst/>
          </a:prstGeom>
        </p:spPr>
      </p:pic>
      <p:pic>
        <p:nvPicPr>
          <p:cNvPr id="8" name="Picture 7" descr="A picture containing text, leaf, coil spring&#10;&#10;Description automatically generated">
            <a:extLst>
              <a:ext uri="{FF2B5EF4-FFF2-40B4-BE49-F238E27FC236}">
                <a16:creationId xmlns:a16="http://schemas.microsoft.com/office/drawing/2014/main" id="{41573540-B1C8-EF44-066F-2A2437BAE2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7298" y="2142011"/>
            <a:ext cx="1909019" cy="1909019"/>
          </a:xfrm>
          <a:prstGeom prst="rect">
            <a:avLst/>
          </a:prstGeom>
        </p:spPr>
      </p:pic>
    </p:spTree>
    <p:extLst>
      <p:ext uri="{BB962C8B-B14F-4D97-AF65-F5344CB8AC3E}">
        <p14:creationId xmlns:p14="http://schemas.microsoft.com/office/powerpoint/2010/main" val="211412093"/>
      </p:ext>
    </p:extLst>
  </p:cSld>
  <p:clrMapOvr>
    <a:masterClrMapping/>
  </p:clrMapOvr>
  <mc:AlternateContent xmlns:mc="http://schemas.openxmlformats.org/markup-compatibility/2006" xmlns:p14="http://schemas.microsoft.com/office/powerpoint/2010/main">
    <mc:Choice Requires="p14">
      <p:transition spd="slow" p14:dur="2000" advTm="46691"/>
    </mc:Choice>
    <mc:Fallback xmlns="">
      <p:transition spd="slow" advTm="46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D6F8E-8A0F-1FAA-426A-CB85E59EE935}"/>
              </a:ext>
            </a:extLst>
          </p:cNvPr>
          <p:cNvSpPr>
            <a:spLocks noGrp="1"/>
          </p:cNvSpPr>
          <p:nvPr>
            <p:ph type="ctrTitle"/>
          </p:nvPr>
        </p:nvSpPr>
        <p:spPr>
          <a:xfrm>
            <a:off x="1995945" y="3428998"/>
            <a:ext cx="6123491" cy="2268559"/>
          </a:xfrm>
        </p:spPr>
        <p:txBody>
          <a:bodyPr/>
          <a:lstStyle/>
          <a:p>
            <a:r>
              <a:rPr lang="en-US">
                <a:cs typeface="Calibri Light"/>
              </a:rPr>
              <a:t>Selection of Parts</a:t>
            </a:r>
            <a:endParaRPr lang="en-US"/>
          </a:p>
        </p:txBody>
      </p:sp>
      <p:pic>
        <p:nvPicPr>
          <p:cNvPr id="6" name="Video 5">
            <a:hlinkClick r:id="" action="ppaction://media"/>
            <a:extLst>
              <a:ext uri="{FF2B5EF4-FFF2-40B4-BE49-F238E27FC236}">
                <a16:creationId xmlns:a16="http://schemas.microsoft.com/office/drawing/2014/main" id="{3C8B0F89-E9F5-473C-ABFB-51CC4743E39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1822349" y="6626968"/>
            <a:ext cx="369650" cy="231031"/>
          </a:xfrm>
          <a:prstGeom prst="rect">
            <a:avLst/>
          </a:prstGeom>
        </p:spPr>
      </p:pic>
    </p:spTree>
    <p:extLst>
      <p:ext uri="{BB962C8B-B14F-4D97-AF65-F5344CB8AC3E}">
        <p14:creationId xmlns:p14="http://schemas.microsoft.com/office/powerpoint/2010/main" val="1557210826"/>
      </p:ext>
    </p:extLst>
  </p:cSld>
  <p:clrMapOvr>
    <a:masterClrMapping/>
  </p:clrMapOvr>
  <mc:AlternateContent xmlns:mc="http://schemas.openxmlformats.org/markup-compatibility/2006" xmlns:p14="http://schemas.microsoft.com/office/powerpoint/2010/main">
    <mc:Choice Requires="p14">
      <p:transition spd="slow" p14:dur="2000" advTm="5680"/>
    </mc:Choice>
    <mc:Fallback xmlns="">
      <p:transition spd="slow" advTm="5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77AE7-C2DC-481A-4D35-5D9BDD7F4481}"/>
              </a:ext>
            </a:extLst>
          </p:cNvPr>
          <p:cNvSpPr>
            <a:spLocks noGrp="1"/>
          </p:cNvSpPr>
          <p:nvPr>
            <p:ph type="title"/>
          </p:nvPr>
        </p:nvSpPr>
        <p:spPr/>
        <p:txBody>
          <a:bodyPr/>
          <a:lstStyle/>
          <a:p>
            <a:r>
              <a:rPr lang="en-US">
                <a:cs typeface="Calibri Light"/>
              </a:rPr>
              <a:t>Deadbolt Lock</a:t>
            </a:r>
            <a:endParaRPr lang="en-US"/>
          </a:p>
        </p:txBody>
      </p:sp>
      <p:pic>
        <p:nvPicPr>
          <p:cNvPr id="4" name="Picture 4" descr="A picture containing metalware, indoor, lock&#10;&#10;Description automatically generated">
            <a:extLst>
              <a:ext uri="{FF2B5EF4-FFF2-40B4-BE49-F238E27FC236}">
                <a16:creationId xmlns:a16="http://schemas.microsoft.com/office/drawing/2014/main" id="{72D24F69-E993-3E44-968A-A8382BB191C4}"/>
              </a:ext>
            </a:extLst>
          </p:cNvPr>
          <p:cNvPicPr>
            <a:picLocks noGrp="1" noChangeAspect="1"/>
          </p:cNvPicPr>
          <p:nvPr>
            <p:ph idx="1"/>
          </p:nvPr>
        </p:nvPicPr>
        <p:blipFill>
          <a:blip r:embed="rId5"/>
          <a:stretch>
            <a:fillRect/>
          </a:stretch>
        </p:blipFill>
        <p:spPr>
          <a:xfrm>
            <a:off x="6585685" y="1886704"/>
            <a:ext cx="3986321" cy="4161988"/>
          </a:xfrm>
        </p:spPr>
      </p:pic>
      <p:sp>
        <p:nvSpPr>
          <p:cNvPr id="3" name="TextBox 2">
            <a:extLst>
              <a:ext uri="{FF2B5EF4-FFF2-40B4-BE49-F238E27FC236}">
                <a16:creationId xmlns:a16="http://schemas.microsoft.com/office/drawing/2014/main" id="{0B40296C-4A0A-AD44-C581-0A079CDE2216}"/>
              </a:ext>
            </a:extLst>
          </p:cNvPr>
          <p:cNvSpPr txBox="1"/>
          <p:nvPr/>
        </p:nvSpPr>
        <p:spPr>
          <a:xfrm>
            <a:off x="1917950" y="2256545"/>
            <a:ext cx="412992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lr>
                <a:schemeClr val="accent6"/>
              </a:buClr>
              <a:buFont typeface="Wingdings" panose="05000000000000000000" pitchFamily="2" charset="2"/>
              <a:buChar char="§"/>
            </a:pPr>
            <a:r>
              <a:rPr lang="en-US">
                <a:ea typeface="+mn-lt"/>
                <a:cs typeface="+mn-lt"/>
              </a:rPr>
              <a:t>Seen in most homes</a:t>
            </a:r>
          </a:p>
          <a:p>
            <a:pPr marL="285750" indent="-285750">
              <a:buClr>
                <a:schemeClr val="accent6"/>
              </a:buClr>
              <a:buFont typeface="Wingdings" panose="05000000000000000000" pitchFamily="2" charset="2"/>
              <a:buChar char="§"/>
            </a:pPr>
            <a:r>
              <a:rPr lang="en-US">
                <a:ea typeface="+mn-lt"/>
                <a:cs typeface="+mn-lt"/>
              </a:rPr>
              <a:t>User manually turns thumb knob to strike deadbolt into place</a:t>
            </a:r>
          </a:p>
          <a:p>
            <a:pPr marL="285750" indent="-285750">
              <a:buClr>
                <a:schemeClr val="accent6"/>
              </a:buClr>
              <a:buFont typeface="Wingdings" panose="05000000000000000000" pitchFamily="2" charset="2"/>
              <a:buChar char="§"/>
            </a:pPr>
            <a:r>
              <a:rPr lang="en-US">
                <a:ea typeface="+mn-lt"/>
                <a:cs typeface="+mn-lt"/>
              </a:rPr>
              <a:t>Servo motor will be used to automate this process</a:t>
            </a:r>
          </a:p>
        </p:txBody>
      </p:sp>
      <p:pic>
        <p:nvPicPr>
          <p:cNvPr id="5" name="Picture 2">
            <a:extLst>
              <a:ext uri="{FF2B5EF4-FFF2-40B4-BE49-F238E27FC236}">
                <a16:creationId xmlns:a16="http://schemas.microsoft.com/office/drawing/2014/main" id="{C411027E-3C5F-1EDA-AB3E-6E940B6236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560" t="10913" r="18059"/>
          <a:stretch/>
        </p:blipFill>
        <p:spPr bwMode="auto">
          <a:xfrm>
            <a:off x="0" y="-23182"/>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17" name="Video 16">
            <a:hlinkClick r:id="" action="ppaction://media"/>
            <a:extLst>
              <a:ext uri="{FF2B5EF4-FFF2-40B4-BE49-F238E27FC236}">
                <a16:creationId xmlns:a16="http://schemas.microsoft.com/office/drawing/2014/main" id="{9A5BF978-DC90-6FC9-807E-C8D2A867F9B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11885903" y="6666689"/>
            <a:ext cx="306096" cy="191310"/>
          </a:xfrm>
          <a:prstGeom prst="rect">
            <a:avLst/>
          </a:prstGeom>
        </p:spPr>
      </p:pic>
    </p:spTree>
    <p:extLst>
      <p:ext uri="{BB962C8B-B14F-4D97-AF65-F5344CB8AC3E}">
        <p14:creationId xmlns:p14="http://schemas.microsoft.com/office/powerpoint/2010/main" val="1081395400"/>
      </p:ext>
    </p:extLst>
  </p:cSld>
  <p:clrMapOvr>
    <a:masterClrMapping/>
  </p:clrMapOvr>
  <mc:AlternateContent xmlns:mc="http://schemas.openxmlformats.org/markup-compatibility/2006" xmlns:p14="http://schemas.microsoft.com/office/powerpoint/2010/main">
    <mc:Choice Requires="p14">
      <p:transition spd="slow" p14:dur="2000" advTm="23689"/>
    </mc:Choice>
    <mc:Fallback xmlns="">
      <p:transition spd="slow" advTm="23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77AE7-C2DC-481A-4D35-5D9BDD7F4481}"/>
              </a:ext>
            </a:extLst>
          </p:cNvPr>
          <p:cNvSpPr>
            <a:spLocks noGrp="1"/>
          </p:cNvSpPr>
          <p:nvPr>
            <p:ph type="title"/>
          </p:nvPr>
        </p:nvSpPr>
        <p:spPr/>
        <p:txBody>
          <a:bodyPr/>
          <a:lstStyle/>
          <a:p>
            <a:r>
              <a:rPr lang="en-US">
                <a:cs typeface="Calibri Light"/>
              </a:rPr>
              <a:t>MCU</a:t>
            </a:r>
            <a:endParaRPr lang="en-US"/>
          </a:p>
        </p:txBody>
      </p:sp>
      <p:sp>
        <p:nvSpPr>
          <p:cNvPr id="3" name="Content Placeholder 2">
            <a:extLst>
              <a:ext uri="{FF2B5EF4-FFF2-40B4-BE49-F238E27FC236}">
                <a16:creationId xmlns:a16="http://schemas.microsoft.com/office/drawing/2014/main" id="{395EF6AE-CEBE-6F5F-C69F-4FF057715B6D}"/>
              </a:ext>
            </a:extLst>
          </p:cNvPr>
          <p:cNvSpPr>
            <a:spLocks noGrp="1"/>
          </p:cNvSpPr>
          <p:nvPr>
            <p:ph idx="1"/>
          </p:nvPr>
        </p:nvSpPr>
        <p:spPr>
          <a:xfrm>
            <a:off x="2692165" y="1883430"/>
            <a:ext cx="7796540" cy="3323080"/>
          </a:xfrm>
        </p:spPr>
        <p:txBody>
          <a:bodyPr vert="horz" lIns="91440" tIns="45720" rIns="91440" bIns="45720" rtlCol="0" anchor="ctr">
            <a:normAutofit/>
          </a:bodyPr>
          <a:lstStyle/>
          <a:p>
            <a:pPr marL="344170" indent="-337820"/>
            <a:r>
              <a:rPr lang="en-US">
                <a:cs typeface="Arial"/>
              </a:rPr>
              <a:t>A mix of 2 computing modules for various tasks:</a:t>
            </a:r>
          </a:p>
          <a:p>
            <a:pPr marL="800100" lvl="1" indent="-342900">
              <a:buAutoNum type="arabicPeriod"/>
            </a:pPr>
            <a:r>
              <a:rPr lang="en-US">
                <a:cs typeface="Arial"/>
              </a:rPr>
              <a:t>Raspberry Pi 4B</a:t>
            </a:r>
          </a:p>
          <a:p>
            <a:pPr marL="800100" lvl="1" indent="-342900">
              <a:buAutoNum type="arabicPeriod"/>
            </a:pPr>
            <a:r>
              <a:rPr lang="en-US">
                <a:cs typeface="Arial"/>
              </a:rPr>
              <a:t>ESP-12F</a:t>
            </a:r>
          </a:p>
        </p:txBody>
      </p:sp>
      <p:pic>
        <p:nvPicPr>
          <p:cNvPr id="4" name="Picture 2">
            <a:extLst>
              <a:ext uri="{FF2B5EF4-FFF2-40B4-BE49-F238E27FC236}">
                <a16:creationId xmlns:a16="http://schemas.microsoft.com/office/drawing/2014/main" id="{3E3A440F-6A89-3152-41EA-E44930CFC3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0EE5799F-42EF-EEA8-A64A-9CE8D017EA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670" y="6267161"/>
            <a:ext cx="487363" cy="487363"/>
          </a:xfrm>
          <a:prstGeom prst="rect">
            <a:avLst/>
          </a:prstGeom>
        </p:spPr>
      </p:pic>
    </p:spTree>
    <p:extLst>
      <p:ext uri="{BB962C8B-B14F-4D97-AF65-F5344CB8AC3E}">
        <p14:creationId xmlns:p14="http://schemas.microsoft.com/office/powerpoint/2010/main" val="2388737043"/>
      </p:ext>
    </p:extLst>
  </p:cSld>
  <p:clrMapOvr>
    <a:masterClrMapping/>
  </p:clrMapOvr>
  <mc:AlternateContent xmlns:mc="http://schemas.openxmlformats.org/markup-compatibility/2006" xmlns:p14="http://schemas.microsoft.com/office/powerpoint/2010/main">
    <mc:Choice Requires="p14">
      <p:transition spd="slow" p14:dur="2000" advTm="11967"/>
    </mc:Choice>
    <mc:Fallback xmlns="">
      <p:transition spd="slow" advTm="11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E795-B1C5-6E20-ECF2-556EC660C4E0}"/>
              </a:ext>
            </a:extLst>
          </p:cNvPr>
          <p:cNvSpPr>
            <a:spLocks noGrp="1"/>
          </p:cNvSpPr>
          <p:nvPr>
            <p:ph type="title"/>
          </p:nvPr>
        </p:nvSpPr>
        <p:spPr/>
        <p:txBody>
          <a:bodyPr/>
          <a:lstStyle/>
          <a:p>
            <a:r>
              <a:rPr lang="en-US">
                <a:cs typeface="Arial"/>
              </a:rPr>
              <a:t>MCU – Raspberry Pi 4B</a:t>
            </a:r>
            <a:endParaRPr lang="en-US"/>
          </a:p>
        </p:txBody>
      </p:sp>
      <p:sp>
        <p:nvSpPr>
          <p:cNvPr id="6" name="Content Placeholder 5">
            <a:extLst>
              <a:ext uri="{FF2B5EF4-FFF2-40B4-BE49-F238E27FC236}">
                <a16:creationId xmlns:a16="http://schemas.microsoft.com/office/drawing/2014/main" id="{1D3FB10B-1E3E-C2D8-6A01-3667506572EA}"/>
              </a:ext>
            </a:extLst>
          </p:cNvPr>
          <p:cNvSpPr>
            <a:spLocks noGrp="1"/>
          </p:cNvSpPr>
          <p:nvPr>
            <p:ph idx="1"/>
          </p:nvPr>
        </p:nvSpPr>
        <p:spPr>
          <a:xfrm>
            <a:off x="1614724" y="1845741"/>
            <a:ext cx="3454184" cy="3997828"/>
          </a:xfrm>
        </p:spPr>
        <p:txBody>
          <a:bodyPr/>
          <a:lstStyle/>
          <a:p>
            <a:pPr marL="344170" indent="-337820"/>
            <a:r>
              <a:rPr lang="en-US">
                <a:cs typeface="Arial"/>
              </a:rPr>
              <a:t>Connects hardware and software (app)</a:t>
            </a:r>
          </a:p>
          <a:p>
            <a:pPr marL="344170" indent="-337820"/>
            <a:r>
              <a:rPr lang="en-US">
                <a:cs typeface="Arial"/>
              </a:rPr>
              <a:t>Handles connection between photo/PIR system and servo motor</a:t>
            </a:r>
          </a:p>
          <a:p>
            <a:pPr marL="344170" indent="-337820"/>
            <a:endParaRPr lang="en-US">
              <a:cs typeface="Arial"/>
            </a:endParaRPr>
          </a:p>
        </p:txBody>
      </p:sp>
      <p:pic>
        <p:nvPicPr>
          <p:cNvPr id="3" name="Picture 2">
            <a:extLst>
              <a:ext uri="{FF2B5EF4-FFF2-40B4-BE49-F238E27FC236}">
                <a16:creationId xmlns:a16="http://schemas.microsoft.com/office/drawing/2014/main" id="{64BCD775-C3A1-90FA-8C80-7F492CB4F77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E0A9EB9E-5B1F-99BC-EA9F-0641540620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7307" y="6274089"/>
            <a:ext cx="487363" cy="487363"/>
          </a:xfrm>
          <a:prstGeom prst="rect">
            <a:avLst/>
          </a:prstGeom>
        </p:spPr>
      </p:pic>
      <p:pic>
        <p:nvPicPr>
          <p:cNvPr id="1030" name="Picture 6">
            <a:extLst>
              <a:ext uri="{FF2B5EF4-FFF2-40B4-BE49-F238E27FC236}">
                <a16:creationId xmlns:a16="http://schemas.microsoft.com/office/drawing/2014/main" id="{0DD87B3B-DB8E-FCF8-76F9-A5B6CCD0C4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74327" y="2217178"/>
            <a:ext cx="4640552" cy="3577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733773"/>
      </p:ext>
    </p:extLst>
  </p:cSld>
  <p:clrMapOvr>
    <a:masterClrMapping/>
  </p:clrMapOvr>
  <mc:AlternateContent xmlns:mc="http://schemas.openxmlformats.org/markup-compatibility/2006" xmlns:p14="http://schemas.microsoft.com/office/powerpoint/2010/main">
    <mc:Choice Requires="p14">
      <p:transition spd="slow" p14:dur="2000" advTm="22416"/>
    </mc:Choice>
    <mc:Fallback xmlns="">
      <p:transition spd="slow" advTm="22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823D-AD3C-90B6-E01C-FDDBF18DCB38}"/>
              </a:ext>
            </a:extLst>
          </p:cNvPr>
          <p:cNvSpPr>
            <a:spLocks noGrp="1"/>
          </p:cNvSpPr>
          <p:nvPr>
            <p:ph type="title"/>
          </p:nvPr>
        </p:nvSpPr>
        <p:spPr/>
        <p:txBody>
          <a:bodyPr/>
          <a:lstStyle/>
          <a:p>
            <a:r>
              <a:rPr lang="en-US">
                <a:cs typeface="Calibri Light"/>
              </a:rPr>
              <a:t>MCU – ESP-12F</a:t>
            </a:r>
            <a:endParaRPr lang="en-US"/>
          </a:p>
        </p:txBody>
      </p:sp>
      <p:sp>
        <p:nvSpPr>
          <p:cNvPr id="3" name="Content Placeholder 2">
            <a:extLst>
              <a:ext uri="{FF2B5EF4-FFF2-40B4-BE49-F238E27FC236}">
                <a16:creationId xmlns:a16="http://schemas.microsoft.com/office/drawing/2014/main" id="{7B387EED-A875-4522-986C-283E6876B0D0}"/>
              </a:ext>
            </a:extLst>
          </p:cNvPr>
          <p:cNvSpPr>
            <a:spLocks noGrp="1"/>
          </p:cNvSpPr>
          <p:nvPr>
            <p:ph idx="1"/>
          </p:nvPr>
        </p:nvSpPr>
        <p:spPr>
          <a:xfrm>
            <a:off x="1935981" y="1883429"/>
            <a:ext cx="3819527" cy="3997828"/>
          </a:xfrm>
        </p:spPr>
        <p:txBody>
          <a:bodyPr/>
          <a:lstStyle/>
          <a:p>
            <a:pPr marL="344170" indent="-337820"/>
            <a:r>
              <a:rPr lang="en-US">
                <a:cs typeface="Arial" panose="020B0604020202020204"/>
              </a:rPr>
              <a:t>Part of the ESP8266 development board</a:t>
            </a:r>
          </a:p>
          <a:p>
            <a:pPr marL="344170" indent="-337820"/>
            <a:r>
              <a:rPr lang="en-US">
                <a:cs typeface="Arial" panose="020B0604020202020204"/>
              </a:rPr>
              <a:t>Connects security module (outside) to lock module (inside)</a:t>
            </a:r>
          </a:p>
          <a:p>
            <a:pPr marL="344170" indent="-337820"/>
            <a:r>
              <a:rPr lang="en-US">
                <a:cs typeface="Arial" panose="020B0604020202020204"/>
              </a:rPr>
              <a:t>Security module sends signal to lock module to turn servo motor and unlock deadbolt</a:t>
            </a:r>
          </a:p>
        </p:txBody>
      </p:sp>
      <p:pic>
        <p:nvPicPr>
          <p:cNvPr id="4" name="Picture 4">
            <a:extLst>
              <a:ext uri="{FF2B5EF4-FFF2-40B4-BE49-F238E27FC236}">
                <a16:creationId xmlns:a16="http://schemas.microsoft.com/office/drawing/2014/main" id="{F7D9286A-C8E3-A484-55BA-1EDDAB6F6B15}"/>
              </a:ext>
            </a:extLst>
          </p:cNvPr>
          <p:cNvPicPr>
            <a:picLocks noChangeAspect="1"/>
          </p:cNvPicPr>
          <p:nvPr/>
        </p:nvPicPr>
        <p:blipFill>
          <a:blip r:embed="rId5"/>
          <a:stretch>
            <a:fillRect/>
          </a:stretch>
        </p:blipFill>
        <p:spPr>
          <a:xfrm>
            <a:off x="6661150" y="2731029"/>
            <a:ext cx="4203700" cy="2327275"/>
          </a:xfrm>
          <a:prstGeom prst="rect">
            <a:avLst/>
          </a:prstGeom>
        </p:spPr>
      </p:pic>
      <p:pic>
        <p:nvPicPr>
          <p:cNvPr id="5" name="Picture 2">
            <a:extLst>
              <a:ext uri="{FF2B5EF4-FFF2-40B4-BE49-F238E27FC236}">
                <a16:creationId xmlns:a16="http://schemas.microsoft.com/office/drawing/2014/main" id="{94FE1AA2-E49A-CF55-FAEB-97EFCB4C92A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a:extLst>
              <a:ext uri="{FF2B5EF4-FFF2-40B4-BE49-F238E27FC236}">
                <a16:creationId xmlns:a16="http://schemas.microsoft.com/office/drawing/2014/main" id="{B14810D9-C460-3C7F-6B71-1E8D463F725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0379" y="6253307"/>
            <a:ext cx="487363" cy="487363"/>
          </a:xfrm>
          <a:prstGeom prst="rect">
            <a:avLst/>
          </a:prstGeom>
        </p:spPr>
      </p:pic>
    </p:spTree>
    <p:extLst>
      <p:ext uri="{BB962C8B-B14F-4D97-AF65-F5344CB8AC3E}">
        <p14:creationId xmlns:p14="http://schemas.microsoft.com/office/powerpoint/2010/main" val="1615536727"/>
      </p:ext>
    </p:extLst>
  </p:cSld>
  <p:clrMapOvr>
    <a:masterClrMapping/>
  </p:clrMapOvr>
  <mc:AlternateContent xmlns:mc="http://schemas.openxmlformats.org/markup-compatibility/2006" xmlns:p14="http://schemas.microsoft.com/office/powerpoint/2010/main">
    <mc:Choice Requires="p14">
      <p:transition spd="slow" p14:dur="2000" advTm="40992"/>
    </mc:Choice>
    <mc:Fallback xmlns="">
      <p:transition spd="slow" advTm="40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5"/>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F1ACE0F-77DB-4E5D-9CA2-A00D93735F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CDC1CDF-C479-4FEE-AE50-3487D19B638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F071A1B3-6B08-4E5A-B88F-F6FAD5CD1A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183D88A3-5080-44CE-A00C-8FB4FE300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4F0669-EE52-4F05-825F-3B94B651AF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B410FAF-180F-40D0-BE44-EF4120246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1FA5A8-3A45-19C6-89CE-E016460699CE}"/>
              </a:ext>
            </a:extLst>
          </p:cNvPr>
          <p:cNvSpPr>
            <a:spLocks noGrp="1"/>
          </p:cNvSpPr>
          <p:nvPr>
            <p:ph type="title"/>
          </p:nvPr>
        </p:nvSpPr>
        <p:spPr>
          <a:xfrm>
            <a:off x="7414929" y="633431"/>
            <a:ext cx="3969504" cy="1077229"/>
          </a:xfrm>
        </p:spPr>
        <p:txBody>
          <a:bodyPr>
            <a:normAutofit/>
          </a:bodyPr>
          <a:lstStyle/>
          <a:p>
            <a:pPr algn="l"/>
            <a:r>
              <a:rPr lang="en-US">
                <a:cs typeface="Calibri Light"/>
              </a:rPr>
              <a:t>PIR Sensor</a:t>
            </a:r>
            <a:endParaRPr lang="en-US"/>
          </a:p>
        </p:txBody>
      </p:sp>
      <p:sp>
        <p:nvSpPr>
          <p:cNvPr id="3" name="Content Placeholder 2">
            <a:extLst>
              <a:ext uri="{FF2B5EF4-FFF2-40B4-BE49-F238E27FC236}">
                <a16:creationId xmlns:a16="http://schemas.microsoft.com/office/drawing/2014/main" id="{1FAA66B9-74EA-1FB1-2F94-29E8B154C20E}"/>
              </a:ext>
            </a:extLst>
          </p:cNvPr>
          <p:cNvSpPr>
            <a:spLocks noGrp="1"/>
          </p:cNvSpPr>
          <p:nvPr>
            <p:ph idx="1"/>
          </p:nvPr>
        </p:nvSpPr>
        <p:spPr>
          <a:xfrm>
            <a:off x="1644063" y="1710804"/>
            <a:ext cx="3969505" cy="4339140"/>
          </a:xfrm>
        </p:spPr>
        <p:txBody>
          <a:bodyPr>
            <a:normAutofit/>
          </a:bodyPr>
          <a:lstStyle/>
          <a:p>
            <a:pPr marL="344170" indent="-337820"/>
            <a:r>
              <a:rPr lang="en-US" sz="1800">
                <a:ea typeface="+mn-lt"/>
                <a:cs typeface="+mn-lt"/>
              </a:rPr>
              <a:t>The PIR motion sensor will be part of the Security portion of the design to detect property activity. </a:t>
            </a:r>
          </a:p>
          <a:p>
            <a:pPr marL="344170" indent="-337820"/>
            <a:r>
              <a:rPr lang="en-US" sz="1800">
                <a:ea typeface="+mn-lt"/>
                <a:cs typeface="+mn-lt"/>
              </a:rPr>
              <a:t>The sensor is known for being energy efficient, high quality, and provide a long service life. There are sensitivity adjustments of 3 – 7 meters and time delay ranging from 3 seconds to 5 minutes.</a:t>
            </a:r>
            <a:endParaRPr lang="en-US" sz="1800">
              <a:cs typeface="Arial" panose="020B0604020202020204"/>
            </a:endParaRPr>
          </a:p>
        </p:txBody>
      </p:sp>
      <p:sp>
        <p:nvSpPr>
          <p:cNvPr id="21" name="Rectangle 20">
            <a:extLst>
              <a:ext uri="{FF2B5EF4-FFF2-40B4-BE49-F238E27FC236}">
                <a16:creationId xmlns:a16="http://schemas.microsoft.com/office/drawing/2014/main" id="{B8F6FDA7-DB57-4D33-9702-AC641D346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10;&#10;Description automatically generated">
            <a:extLst>
              <a:ext uri="{FF2B5EF4-FFF2-40B4-BE49-F238E27FC236}">
                <a16:creationId xmlns:a16="http://schemas.microsoft.com/office/drawing/2014/main" id="{44666152-EE83-85AE-A3F3-C83E5EB0E8AF}"/>
              </a:ext>
            </a:extLst>
          </p:cNvPr>
          <p:cNvPicPr>
            <a:picLocks noChangeAspect="1"/>
          </p:cNvPicPr>
          <p:nvPr/>
        </p:nvPicPr>
        <p:blipFill>
          <a:blip r:embed="rId8"/>
          <a:stretch>
            <a:fillRect/>
          </a:stretch>
        </p:blipFill>
        <p:spPr>
          <a:xfrm>
            <a:off x="6196049" y="2404333"/>
            <a:ext cx="4773261" cy="2951663"/>
          </a:xfrm>
          <a:prstGeom prst="rect">
            <a:avLst/>
          </a:prstGeom>
        </p:spPr>
      </p:pic>
      <p:pic>
        <p:nvPicPr>
          <p:cNvPr id="8" name="Picture 3">
            <a:extLst>
              <a:ext uri="{FF2B5EF4-FFF2-40B4-BE49-F238E27FC236}">
                <a16:creationId xmlns:a16="http://schemas.microsoft.com/office/drawing/2014/main" id="{D122AB7B-9847-0AF3-940A-915FC661D35F}"/>
              </a:ext>
            </a:extLst>
          </p:cNvPr>
          <p:cNvPicPr>
            <a:picLocks noChangeAspect="1"/>
          </p:cNvPicPr>
          <p:nvPr/>
        </p:nvPicPr>
        <p:blipFill>
          <a:blip r:embed="rId9"/>
          <a:stretch>
            <a:fillRect/>
          </a:stretch>
        </p:blipFill>
        <p:spPr>
          <a:xfrm>
            <a:off x="-2132" y="0"/>
            <a:ext cx="1636836" cy="1616596"/>
          </a:xfrm>
          <a:prstGeom prst="rect">
            <a:avLst/>
          </a:prstGeom>
        </p:spPr>
      </p:pic>
      <p:pic>
        <p:nvPicPr>
          <p:cNvPr id="26" name="Audio 25">
            <a:hlinkClick r:id="" action="ppaction://media"/>
            <a:extLst>
              <a:ext uri="{FF2B5EF4-FFF2-40B4-BE49-F238E27FC236}">
                <a16:creationId xmlns:a16="http://schemas.microsoft.com/office/drawing/2014/main" id="{78808D2C-4C65-7C52-209D-E55AA9A9C79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83333" t="-88168" r="-83333" b="-88168"/>
          <a:stretch>
            <a:fillRect/>
          </a:stretch>
        </p:blipFill>
        <p:spPr>
          <a:xfrm>
            <a:off x="11415098" y="5719550"/>
            <a:ext cx="812800" cy="842272"/>
          </a:xfrm>
          <a:prstGeom prst="rect">
            <a:avLst/>
          </a:prstGeom>
        </p:spPr>
      </p:pic>
    </p:spTree>
    <p:extLst>
      <p:ext uri="{BB962C8B-B14F-4D97-AF65-F5344CB8AC3E}">
        <p14:creationId xmlns:p14="http://schemas.microsoft.com/office/powerpoint/2010/main" val="2892316150"/>
      </p:ext>
    </p:extLst>
  </p:cSld>
  <p:clrMapOvr>
    <a:masterClrMapping/>
  </p:clrMapOvr>
  <mc:AlternateContent xmlns:mc="http://schemas.openxmlformats.org/markup-compatibility/2006" xmlns:p14="http://schemas.microsoft.com/office/powerpoint/2010/main">
    <mc:Choice Requires="p14">
      <p:transition spd="slow" p14:dur="2000" advTm="25798"/>
    </mc:Choice>
    <mc:Fallback xmlns="">
      <p:transition spd="slow" advTm="25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4DA7-3456-74D6-B000-00657E03850A}"/>
              </a:ext>
            </a:extLst>
          </p:cNvPr>
          <p:cNvSpPr>
            <a:spLocks noGrp="1"/>
          </p:cNvSpPr>
          <p:nvPr>
            <p:ph type="title"/>
          </p:nvPr>
        </p:nvSpPr>
        <p:spPr/>
        <p:txBody>
          <a:bodyPr/>
          <a:lstStyle/>
          <a:p>
            <a:r>
              <a:rPr lang="en-US">
                <a:cs typeface="Calibri Light"/>
              </a:rPr>
              <a:t>Motivation</a:t>
            </a:r>
            <a:endParaRPr lang="en-US"/>
          </a:p>
        </p:txBody>
      </p:sp>
      <p:sp>
        <p:nvSpPr>
          <p:cNvPr id="3" name="Content Placeholder 2">
            <a:extLst>
              <a:ext uri="{FF2B5EF4-FFF2-40B4-BE49-F238E27FC236}">
                <a16:creationId xmlns:a16="http://schemas.microsoft.com/office/drawing/2014/main" id="{5EDC2A39-C573-B64F-1C7E-D68D42BAB341}"/>
              </a:ext>
            </a:extLst>
          </p:cNvPr>
          <p:cNvSpPr>
            <a:spLocks noGrp="1"/>
          </p:cNvSpPr>
          <p:nvPr>
            <p:ph idx="1"/>
          </p:nvPr>
        </p:nvSpPr>
        <p:spPr/>
        <p:txBody>
          <a:bodyPr/>
          <a:lstStyle/>
          <a:p>
            <a:pPr marL="344170" indent="-337820"/>
            <a:r>
              <a:rPr lang="en-US">
                <a:ea typeface="+mn-lt"/>
                <a:cs typeface="+mn-lt"/>
              </a:rPr>
              <a:t>The main motivation for creating this project was from our individual experience in package theft. An instance that a package has been labeled delivered but, not within the front door or close radius of a home can be bothersome to a customer.</a:t>
            </a:r>
            <a:endParaRPr lang="en-US">
              <a:cs typeface="Arial" panose="020B0604020202020204"/>
            </a:endParaRPr>
          </a:p>
        </p:txBody>
      </p:sp>
      <p:pic>
        <p:nvPicPr>
          <p:cNvPr id="5" name="Picture 4">
            <a:extLst>
              <a:ext uri="{FF2B5EF4-FFF2-40B4-BE49-F238E27FC236}">
                <a16:creationId xmlns:a16="http://schemas.microsoft.com/office/drawing/2014/main" id="{3B2781AC-8FAC-E628-6373-3CE00BA1AB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1" y="1"/>
            <a:ext cx="1490464" cy="1490464"/>
          </a:xfrm>
          <a:prstGeom prst="rect">
            <a:avLst/>
          </a:prstGeom>
          <a:noFill/>
          <a:extLst>
            <a:ext uri="{909E8E84-426E-40DD-AFC4-6F175D3DCCD1}">
              <a14:hiddenFill xmlns:a14="http://schemas.microsoft.com/office/drawing/2010/main">
                <a:solidFill>
                  <a:srgbClr val="FFFFFF"/>
                </a:solidFill>
              </a14:hiddenFill>
            </a:ext>
          </a:extLst>
        </p:spPr>
      </p:pic>
      <p:pic>
        <p:nvPicPr>
          <p:cNvPr id="88" name="Audio 87">
            <a:hlinkClick r:id="" action="ppaction://media"/>
            <a:extLst>
              <a:ext uri="{FF2B5EF4-FFF2-40B4-BE49-F238E27FC236}">
                <a16:creationId xmlns:a16="http://schemas.microsoft.com/office/drawing/2014/main" id="{978B5261-A408-BFBD-C4E8-0C6B1A2F2D1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49855196"/>
      </p:ext>
    </p:extLst>
  </p:cSld>
  <p:clrMapOvr>
    <a:masterClrMapping/>
  </p:clrMapOvr>
  <mc:AlternateContent xmlns:mc="http://schemas.openxmlformats.org/markup-compatibility/2006" xmlns:p14="http://schemas.microsoft.com/office/powerpoint/2010/main">
    <mc:Choice Requires="p14">
      <p:transition spd="slow" p14:dur="2000" advTm="28444"/>
    </mc:Choice>
    <mc:Fallback xmlns="">
      <p:transition spd="slow" advTm="28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5"/>
          <a:stretch/>
        </a:blip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72712BB1-98C0-4A8A-835D-6829EF6A0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0">
            <a:extLst>
              <a:ext uri="{FF2B5EF4-FFF2-40B4-BE49-F238E27FC236}">
                <a16:creationId xmlns:a16="http://schemas.microsoft.com/office/drawing/2014/main" id="{EF2096BC-6C6D-41F2-90AA-2578BD496E3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33" name="Picture 12">
            <a:extLst>
              <a:ext uri="{FF2B5EF4-FFF2-40B4-BE49-F238E27FC236}">
                <a16:creationId xmlns:a16="http://schemas.microsoft.com/office/drawing/2014/main" id="{9BBEF840-FEAD-46CB-B5C3-4F79B52327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34" name="Rectangle 14">
            <a:extLst>
              <a:ext uri="{FF2B5EF4-FFF2-40B4-BE49-F238E27FC236}">
                <a16:creationId xmlns:a16="http://schemas.microsoft.com/office/drawing/2014/main" id="{A24FBFAC-873C-4D59-814A-DCAF5D9F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6">
            <a:extLst>
              <a:ext uri="{FF2B5EF4-FFF2-40B4-BE49-F238E27FC236}">
                <a16:creationId xmlns:a16="http://schemas.microsoft.com/office/drawing/2014/main" id="{C9D28307-0123-4C8C-BCEC-91815ACE2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8">
            <a:extLst>
              <a:ext uri="{FF2B5EF4-FFF2-40B4-BE49-F238E27FC236}">
                <a16:creationId xmlns:a16="http://schemas.microsoft.com/office/drawing/2014/main" id="{86ACDFCD-84FE-4000-A15C-274814606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72712BB1-98C0-4A8A-835D-6829EF6A0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F2096BC-6C6D-41F2-90AA-2578BD496E3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9BBEF840-FEAD-46CB-B5C3-4F79B52327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A24FBFAC-873C-4D59-814A-DCAF5D9F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9D28307-0123-4C8C-BCEC-91815ACE2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ACDFCD-84FE-4000-A15C-274814606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1033EC-E557-8051-CCB5-99AE7DA0D077}"/>
              </a:ext>
            </a:extLst>
          </p:cNvPr>
          <p:cNvSpPr>
            <a:spLocks noGrp="1"/>
          </p:cNvSpPr>
          <p:nvPr>
            <p:ph type="title"/>
          </p:nvPr>
        </p:nvSpPr>
        <p:spPr>
          <a:xfrm>
            <a:off x="1969803" y="808056"/>
            <a:ext cx="8608037" cy="1077229"/>
          </a:xfrm>
        </p:spPr>
        <p:txBody>
          <a:bodyPr>
            <a:normAutofit/>
          </a:bodyPr>
          <a:lstStyle/>
          <a:p>
            <a:r>
              <a:rPr lang="en-US">
                <a:cs typeface="Calibri Light"/>
              </a:rPr>
              <a:t>Raspberry Pi Camera</a:t>
            </a:r>
            <a:endParaRPr lang="en-US"/>
          </a:p>
        </p:txBody>
      </p:sp>
      <p:sp>
        <p:nvSpPr>
          <p:cNvPr id="3" name="Content Placeholder 2">
            <a:extLst>
              <a:ext uri="{FF2B5EF4-FFF2-40B4-BE49-F238E27FC236}">
                <a16:creationId xmlns:a16="http://schemas.microsoft.com/office/drawing/2014/main" id="{6452065B-6E37-43AB-9B04-A87AEFA1452F}"/>
              </a:ext>
            </a:extLst>
          </p:cNvPr>
          <p:cNvSpPr>
            <a:spLocks noGrp="1"/>
          </p:cNvSpPr>
          <p:nvPr>
            <p:ph idx="1"/>
          </p:nvPr>
        </p:nvSpPr>
        <p:spPr>
          <a:xfrm>
            <a:off x="1967868" y="2052116"/>
            <a:ext cx="3257416" cy="3997828"/>
          </a:xfrm>
        </p:spPr>
        <p:txBody>
          <a:bodyPr>
            <a:normAutofit/>
          </a:bodyPr>
          <a:lstStyle/>
          <a:p>
            <a:pPr marL="344170" indent="-337820"/>
            <a:r>
              <a:rPr lang="en-US" sz="1800">
                <a:cs typeface="Arial" panose="020B0604020202020204"/>
              </a:rPr>
              <a:t>The Raspberry Pi camera module's objective will be to monitor the property and relay an image to a google drive via raspberry pi.</a:t>
            </a:r>
          </a:p>
          <a:p>
            <a:pPr marL="344170" indent="-337820"/>
            <a:r>
              <a:rPr lang="en-US" sz="1800">
                <a:cs typeface="Arial" panose="020B0604020202020204"/>
              </a:rPr>
              <a:t>Implementing the camera would be provided in the security box and connected to the raspberry pi on board.</a:t>
            </a:r>
          </a:p>
        </p:txBody>
      </p:sp>
      <p:sp>
        <p:nvSpPr>
          <p:cNvPr id="37" name="Rectangle 20">
            <a:extLst>
              <a:ext uri="{FF2B5EF4-FFF2-40B4-BE49-F238E27FC236}">
                <a16:creationId xmlns:a16="http://schemas.microsoft.com/office/drawing/2014/main" id="{08CBDCE7-5012-40F9-8D15-A8DB7E1C9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8CBDCE7-5012-40F9-8D15-A8DB7E1C9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text, clock&#10;&#10;Description automatically generated">
            <a:extLst>
              <a:ext uri="{FF2B5EF4-FFF2-40B4-BE49-F238E27FC236}">
                <a16:creationId xmlns:a16="http://schemas.microsoft.com/office/drawing/2014/main" id="{3E0AF74E-2E0E-4CFB-3D6C-90DD7C4589C8}"/>
              </a:ext>
            </a:extLst>
          </p:cNvPr>
          <p:cNvPicPr>
            <a:picLocks noChangeAspect="1"/>
          </p:cNvPicPr>
          <p:nvPr/>
        </p:nvPicPr>
        <p:blipFill>
          <a:blip r:embed="rId8"/>
          <a:stretch>
            <a:fillRect/>
          </a:stretch>
        </p:blipFill>
        <p:spPr>
          <a:xfrm>
            <a:off x="6040934" y="2299772"/>
            <a:ext cx="4773261" cy="3500340"/>
          </a:xfrm>
          <a:prstGeom prst="rect">
            <a:avLst/>
          </a:prstGeom>
        </p:spPr>
      </p:pic>
      <p:pic>
        <p:nvPicPr>
          <p:cNvPr id="6" name="Picture 3">
            <a:extLst>
              <a:ext uri="{FF2B5EF4-FFF2-40B4-BE49-F238E27FC236}">
                <a16:creationId xmlns:a16="http://schemas.microsoft.com/office/drawing/2014/main" id="{4D073446-5569-72FC-C9FD-457E2E81A462}"/>
              </a:ext>
            </a:extLst>
          </p:cNvPr>
          <p:cNvPicPr>
            <a:picLocks noChangeAspect="1"/>
          </p:cNvPicPr>
          <p:nvPr/>
        </p:nvPicPr>
        <p:blipFill>
          <a:blip r:embed="rId9"/>
          <a:stretch>
            <a:fillRect/>
          </a:stretch>
        </p:blipFill>
        <p:spPr>
          <a:xfrm>
            <a:off x="-1465" y="-5084"/>
            <a:ext cx="1636836" cy="1616596"/>
          </a:xfrm>
          <a:prstGeom prst="rect">
            <a:avLst/>
          </a:prstGeom>
        </p:spPr>
      </p:pic>
      <p:pic>
        <p:nvPicPr>
          <p:cNvPr id="22" name="Audio 21">
            <a:hlinkClick r:id="" action="ppaction://media"/>
            <a:extLst>
              <a:ext uri="{FF2B5EF4-FFF2-40B4-BE49-F238E27FC236}">
                <a16:creationId xmlns:a16="http://schemas.microsoft.com/office/drawing/2014/main" id="{BE5169CD-F747-A2B0-4018-95F5D429BE0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83333" t="-83333" r="-83333" b="-83333"/>
          <a:stretch>
            <a:fillRect/>
          </a:stretch>
        </p:blipFill>
        <p:spPr>
          <a:xfrm>
            <a:off x="11226800" y="5892800"/>
            <a:ext cx="812800" cy="812800"/>
          </a:xfrm>
          <a:prstGeom prst="rect">
            <a:avLst/>
          </a:prstGeom>
        </p:spPr>
      </p:pic>
      <p:pic>
        <p:nvPicPr>
          <p:cNvPr id="8" name="Picture 9" descr="A picture containing toy&#10;&#10;Description automatically generated">
            <a:extLst>
              <a:ext uri="{FF2B5EF4-FFF2-40B4-BE49-F238E27FC236}">
                <a16:creationId xmlns:a16="http://schemas.microsoft.com/office/drawing/2014/main" id="{EFA9EE71-658F-7CE8-D9DF-D35489214BF6}"/>
              </a:ext>
            </a:extLst>
          </p:cNvPr>
          <p:cNvPicPr>
            <a:picLocks noChangeAspect="1"/>
          </p:cNvPicPr>
          <p:nvPr/>
        </p:nvPicPr>
        <p:blipFill>
          <a:blip r:embed="rId11"/>
          <a:stretch>
            <a:fillRect/>
          </a:stretch>
        </p:blipFill>
        <p:spPr>
          <a:xfrm>
            <a:off x="6037943" y="2302921"/>
            <a:ext cx="4782457" cy="3493129"/>
          </a:xfrm>
          <a:prstGeom prst="rect">
            <a:avLst/>
          </a:prstGeom>
        </p:spPr>
      </p:pic>
    </p:spTree>
    <p:extLst>
      <p:ext uri="{BB962C8B-B14F-4D97-AF65-F5344CB8AC3E}">
        <p14:creationId xmlns:p14="http://schemas.microsoft.com/office/powerpoint/2010/main" val="1465457422"/>
      </p:ext>
    </p:extLst>
  </p:cSld>
  <p:clrMapOvr>
    <a:masterClrMapping/>
  </p:clrMapOvr>
  <mc:AlternateContent xmlns:mc="http://schemas.openxmlformats.org/markup-compatibility/2006" xmlns:p14="http://schemas.microsoft.com/office/powerpoint/2010/main">
    <mc:Choice Requires="p14">
      <p:transition spd="slow" p14:dur="2000" advTm="16808"/>
    </mc:Choice>
    <mc:Fallback xmlns="">
      <p:transition spd="slow" advTm="16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5"/>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2712BB1-98C0-4A8A-835D-6829EF6A0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9867" cy="6855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F2096BC-6C6D-41F2-90AA-2578BD496E3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3" name="Picture 12">
            <a:extLst>
              <a:ext uri="{FF2B5EF4-FFF2-40B4-BE49-F238E27FC236}">
                <a16:creationId xmlns:a16="http://schemas.microsoft.com/office/drawing/2014/main" id="{9BBEF840-FEAD-46CB-B5C3-4F79B523273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15" name="Rectangle 14">
            <a:extLst>
              <a:ext uri="{FF2B5EF4-FFF2-40B4-BE49-F238E27FC236}">
                <a16:creationId xmlns:a16="http://schemas.microsoft.com/office/drawing/2014/main" id="{A24FBFAC-873C-4D59-814A-DCAF5D9FE5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9D28307-0123-4C8C-BCEC-91815ACE2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ACDFCD-84FE-4000-A15C-274814606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533" y="0"/>
            <a:ext cx="10378001"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FF9CA0-8540-4FDE-9DB5-D4F92DFD6416}"/>
              </a:ext>
            </a:extLst>
          </p:cNvPr>
          <p:cNvSpPr>
            <a:spLocks noGrp="1"/>
          </p:cNvSpPr>
          <p:nvPr>
            <p:ph type="title"/>
          </p:nvPr>
        </p:nvSpPr>
        <p:spPr>
          <a:xfrm>
            <a:off x="1969803" y="808056"/>
            <a:ext cx="8608037" cy="1077229"/>
          </a:xfrm>
        </p:spPr>
        <p:txBody>
          <a:bodyPr>
            <a:normAutofit/>
          </a:bodyPr>
          <a:lstStyle/>
          <a:p>
            <a:r>
              <a:rPr lang="en-US">
                <a:cs typeface="Calibri Light"/>
              </a:rPr>
              <a:t>Arduino Keypad</a:t>
            </a:r>
            <a:endParaRPr lang="en-US">
              <a:cs typeface="Arial" panose="020B0604020202020204"/>
            </a:endParaRPr>
          </a:p>
        </p:txBody>
      </p:sp>
      <p:sp>
        <p:nvSpPr>
          <p:cNvPr id="3" name="Content Placeholder 2">
            <a:extLst>
              <a:ext uri="{FF2B5EF4-FFF2-40B4-BE49-F238E27FC236}">
                <a16:creationId xmlns:a16="http://schemas.microsoft.com/office/drawing/2014/main" id="{45C1B300-AB83-E9DE-BC33-190942DAE68B}"/>
              </a:ext>
            </a:extLst>
          </p:cNvPr>
          <p:cNvSpPr>
            <a:spLocks noGrp="1"/>
          </p:cNvSpPr>
          <p:nvPr>
            <p:ph idx="1"/>
          </p:nvPr>
        </p:nvSpPr>
        <p:spPr>
          <a:xfrm>
            <a:off x="1975805" y="2052116"/>
            <a:ext cx="3459709" cy="3997828"/>
          </a:xfrm>
        </p:spPr>
        <p:txBody>
          <a:bodyPr vert="horz" lIns="91440" tIns="45720" rIns="91440" bIns="45720" rtlCol="0" anchor="ctr">
            <a:noAutofit/>
          </a:bodyPr>
          <a:lstStyle/>
          <a:p>
            <a:pPr marL="344170" indent="-337820"/>
            <a:r>
              <a:rPr lang="en-US" sz="1800">
                <a:ea typeface="+mn-lt"/>
                <a:cs typeface="+mn-lt"/>
              </a:rPr>
              <a:t>The keypad's objective is designed to be a user's home entrance and one-time passcode for guests/ delivery service.</a:t>
            </a:r>
          </a:p>
          <a:p>
            <a:pPr marL="344170" indent="-337820"/>
            <a:r>
              <a:rPr lang="en-US" sz="1800">
                <a:cs typeface="Arial" panose="020B0604020202020204"/>
              </a:rPr>
              <a:t>The idea is that the one-time passcode can be set through the hardware (front of the security box) and be sent back to the database</a:t>
            </a:r>
          </a:p>
        </p:txBody>
      </p:sp>
      <p:sp>
        <p:nvSpPr>
          <p:cNvPr id="21" name="Rectangle 20">
            <a:extLst>
              <a:ext uri="{FF2B5EF4-FFF2-40B4-BE49-F238E27FC236}">
                <a16:creationId xmlns:a16="http://schemas.microsoft.com/office/drawing/2014/main" id="{08CBDCE7-5012-40F9-8D15-A8DB7E1C9B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7666" y="-2718"/>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agram&#10;&#10;Description automatically generated">
            <a:extLst>
              <a:ext uri="{FF2B5EF4-FFF2-40B4-BE49-F238E27FC236}">
                <a16:creationId xmlns:a16="http://schemas.microsoft.com/office/drawing/2014/main" id="{1E288399-4046-70DE-7EC2-F15AF0C7A2A9}"/>
              </a:ext>
            </a:extLst>
          </p:cNvPr>
          <p:cNvPicPr>
            <a:picLocks noChangeAspect="1"/>
          </p:cNvPicPr>
          <p:nvPr/>
        </p:nvPicPr>
        <p:blipFill>
          <a:blip r:embed="rId8"/>
          <a:stretch>
            <a:fillRect/>
          </a:stretch>
        </p:blipFill>
        <p:spPr>
          <a:xfrm>
            <a:off x="5853282" y="2162982"/>
            <a:ext cx="4656925" cy="3768374"/>
          </a:xfrm>
          <a:prstGeom prst="rect">
            <a:avLst/>
          </a:prstGeom>
        </p:spPr>
      </p:pic>
      <p:pic>
        <p:nvPicPr>
          <p:cNvPr id="6" name="Picture 3">
            <a:extLst>
              <a:ext uri="{FF2B5EF4-FFF2-40B4-BE49-F238E27FC236}">
                <a16:creationId xmlns:a16="http://schemas.microsoft.com/office/drawing/2014/main" id="{C3D17990-703D-43D9-981B-7088EEC9DE82}"/>
              </a:ext>
            </a:extLst>
          </p:cNvPr>
          <p:cNvPicPr>
            <a:picLocks noChangeAspect="1"/>
          </p:cNvPicPr>
          <p:nvPr/>
        </p:nvPicPr>
        <p:blipFill>
          <a:blip r:embed="rId9"/>
          <a:stretch>
            <a:fillRect/>
          </a:stretch>
        </p:blipFill>
        <p:spPr>
          <a:xfrm>
            <a:off x="-1465" y="-5084"/>
            <a:ext cx="1636836" cy="1616596"/>
          </a:xfrm>
          <a:prstGeom prst="rect">
            <a:avLst/>
          </a:prstGeom>
        </p:spPr>
      </p:pic>
      <p:pic>
        <p:nvPicPr>
          <p:cNvPr id="27" name="Audio 26">
            <a:hlinkClick r:id="" action="ppaction://media"/>
            <a:extLst>
              <a:ext uri="{FF2B5EF4-FFF2-40B4-BE49-F238E27FC236}">
                <a16:creationId xmlns:a16="http://schemas.microsoft.com/office/drawing/2014/main" id="{3DB8AB6D-06FE-3FC1-FAFF-4BEA81186E63}"/>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83333" t="-83333" r="-83333" b="-83333"/>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62437916"/>
      </p:ext>
    </p:extLst>
  </p:cSld>
  <p:clrMapOvr>
    <a:masterClrMapping/>
  </p:clrMapOvr>
  <mc:AlternateContent xmlns:mc="http://schemas.openxmlformats.org/markup-compatibility/2006" xmlns:p14="http://schemas.microsoft.com/office/powerpoint/2010/main">
    <mc:Choice Requires="p14">
      <p:transition spd="slow" p14:dur="2000" advTm="21671"/>
    </mc:Choice>
    <mc:Fallback xmlns="">
      <p:transition spd="slow" advTm="21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CD368-0720-BD71-A25C-AFEEB329FE57}"/>
              </a:ext>
            </a:extLst>
          </p:cNvPr>
          <p:cNvSpPr>
            <a:spLocks noGrp="1"/>
          </p:cNvSpPr>
          <p:nvPr>
            <p:ph type="ctrTitle"/>
          </p:nvPr>
        </p:nvSpPr>
        <p:spPr/>
        <p:txBody>
          <a:bodyPr/>
          <a:lstStyle/>
          <a:p>
            <a:r>
              <a:rPr lang="en-US">
                <a:cs typeface="Calibri Light"/>
              </a:rPr>
              <a:t>PCB and Schematic</a:t>
            </a:r>
            <a:endParaRPr lang="en-US"/>
          </a:p>
        </p:txBody>
      </p:sp>
      <p:sp>
        <p:nvSpPr>
          <p:cNvPr id="3" name="Text Placeholder 2">
            <a:extLst>
              <a:ext uri="{FF2B5EF4-FFF2-40B4-BE49-F238E27FC236}">
                <a16:creationId xmlns:a16="http://schemas.microsoft.com/office/drawing/2014/main" id="{9E4B5C00-C1CC-4815-DE4C-168826E7C167}"/>
              </a:ext>
            </a:extLst>
          </p:cNvPr>
          <p:cNvSpPr>
            <a:spLocks noGrp="1"/>
          </p:cNvSpPr>
          <p:nvPr>
            <p:ph type="subTitle" idx="1"/>
          </p:nvPr>
        </p:nvSpPr>
        <p:spPr/>
        <p:txBody>
          <a:bodyPr/>
          <a:lstStyle/>
          <a:p>
            <a:endParaRPr lang="en-US"/>
          </a:p>
        </p:txBody>
      </p:sp>
      <p:pic>
        <p:nvPicPr>
          <p:cNvPr id="8" name="Video 7">
            <a:hlinkClick r:id="" action="ppaction://media"/>
            <a:extLst>
              <a:ext uri="{FF2B5EF4-FFF2-40B4-BE49-F238E27FC236}">
                <a16:creationId xmlns:a16="http://schemas.microsoft.com/office/drawing/2014/main" id="{AA671D92-42D0-3086-4CE7-45EC4FD3738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11900170" y="6675606"/>
            <a:ext cx="291829" cy="182393"/>
          </a:xfrm>
          <a:prstGeom prst="rect">
            <a:avLst/>
          </a:prstGeom>
        </p:spPr>
      </p:pic>
    </p:spTree>
    <p:extLst>
      <p:ext uri="{BB962C8B-B14F-4D97-AF65-F5344CB8AC3E}">
        <p14:creationId xmlns:p14="http://schemas.microsoft.com/office/powerpoint/2010/main" val="1942338548"/>
      </p:ext>
    </p:extLst>
  </p:cSld>
  <p:clrMapOvr>
    <a:masterClrMapping/>
  </p:clrMapOvr>
  <mc:AlternateContent xmlns:mc="http://schemas.openxmlformats.org/markup-compatibility/2006" xmlns:p14="http://schemas.microsoft.com/office/powerpoint/2010/main">
    <mc:Choice Requires="p14">
      <p:transition spd="slow" p14:dur="2000" advTm="4760"/>
    </mc:Choice>
    <mc:Fallback xmlns="">
      <p:transition spd="slow" advTm="4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DC4F6-5586-282A-9456-BB3BD814DEE5}"/>
              </a:ext>
            </a:extLst>
          </p:cNvPr>
          <p:cNvSpPr>
            <a:spLocks noGrp="1"/>
          </p:cNvSpPr>
          <p:nvPr>
            <p:ph type="title"/>
          </p:nvPr>
        </p:nvSpPr>
        <p:spPr/>
        <p:txBody>
          <a:bodyPr/>
          <a:lstStyle/>
          <a:p>
            <a:r>
              <a:rPr lang="en-US">
                <a:cs typeface="Calibri Light"/>
              </a:rPr>
              <a:t>Security Circuit</a:t>
            </a:r>
            <a:endParaRPr lang="en-US"/>
          </a:p>
        </p:txBody>
      </p:sp>
      <p:pic>
        <p:nvPicPr>
          <p:cNvPr id="3" name="Picture 2">
            <a:extLst>
              <a:ext uri="{FF2B5EF4-FFF2-40B4-BE49-F238E27FC236}">
                <a16:creationId xmlns:a16="http://schemas.microsoft.com/office/drawing/2014/main" id="{4981612B-C87D-F95D-20E2-B1A347B579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8" name="Video 7">
            <a:hlinkClick r:id="" action="ppaction://media"/>
            <a:extLst>
              <a:ext uri="{FF2B5EF4-FFF2-40B4-BE49-F238E27FC236}">
                <a16:creationId xmlns:a16="http://schemas.microsoft.com/office/drawing/2014/main" id="{05839A12-B969-4917-F5D3-92ECC6450D2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1844399" y="6640749"/>
            <a:ext cx="347600" cy="217250"/>
          </a:xfrm>
          <a:prstGeom prst="rect">
            <a:avLst/>
          </a:prstGeom>
        </p:spPr>
      </p:pic>
      <p:pic>
        <p:nvPicPr>
          <p:cNvPr id="2050" name="Picture 2">
            <a:extLst>
              <a:ext uri="{FF2B5EF4-FFF2-40B4-BE49-F238E27FC236}">
                <a16:creationId xmlns:a16="http://schemas.microsoft.com/office/drawing/2014/main" id="{4AD822B8-5F72-4813-3EC9-9E23170734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4653" y="1885285"/>
            <a:ext cx="5821045" cy="26513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A5C6857-8EBE-F328-6C18-6E6C89F818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2136" y="1885285"/>
            <a:ext cx="3573463" cy="342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057448"/>
      </p:ext>
    </p:extLst>
  </p:cSld>
  <p:clrMapOvr>
    <a:masterClrMapping/>
  </p:clrMapOvr>
  <mc:AlternateContent xmlns:mc="http://schemas.openxmlformats.org/markup-compatibility/2006" xmlns:p14="http://schemas.microsoft.com/office/powerpoint/2010/main">
    <mc:Choice Requires="p14">
      <p:transition spd="slow" p14:dur="2000" advTm="7564"/>
    </mc:Choice>
    <mc:Fallback xmlns="">
      <p:transition spd="slow" advTm="7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6667">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DC4F6-5586-282A-9456-BB3BD814DEE5}"/>
              </a:ext>
            </a:extLst>
          </p:cNvPr>
          <p:cNvSpPr>
            <a:spLocks noGrp="1"/>
          </p:cNvSpPr>
          <p:nvPr>
            <p:ph type="title"/>
          </p:nvPr>
        </p:nvSpPr>
        <p:spPr/>
        <p:txBody>
          <a:bodyPr/>
          <a:lstStyle/>
          <a:p>
            <a:r>
              <a:rPr lang="en-US">
                <a:cs typeface="Calibri Light"/>
              </a:rPr>
              <a:t>Security Circuit – Voltage Regulation</a:t>
            </a:r>
            <a:endParaRPr lang="en-US"/>
          </a:p>
        </p:txBody>
      </p:sp>
      <p:pic>
        <p:nvPicPr>
          <p:cNvPr id="3" name="Picture 2">
            <a:extLst>
              <a:ext uri="{FF2B5EF4-FFF2-40B4-BE49-F238E27FC236}">
                <a16:creationId xmlns:a16="http://schemas.microsoft.com/office/drawing/2014/main" id="{4981612B-C87D-F95D-20E2-B1A347B579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CDFEA1C9-5814-D458-EBF9-52C59EE3AA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8595" y="1732524"/>
            <a:ext cx="5262505" cy="21474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C772A345-BDC2-806D-8952-C0F923BAE2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9523" y="1670539"/>
            <a:ext cx="4403882" cy="42249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81515B-A8D6-70B5-3F40-115043795830}"/>
              </a:ext>
            </a:extLst>
          </p:cNvPr>
          <p:cNvSpPr/>
          <p:nvPr/>
        </p:nvSpPr>
        <p:spPr>
          <a:xfrm>
            <a:off x="7294418" y="4052455"/>
            <a:ext cx="2750127" cy="1330036"/>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8B50657-D481-05E8-9DD5-C448BFE813A9}"/>
              </a:ext>
            </a:extLst>
          </p:cNvPr>
          <p:cNvSpPr txBox="1"/>
          <p:nvPr/>
        </p:nvSpPr>
        <p:spPr>
          <a:xfrm>
            <a:off x="1253836" y="3976254"/>
            <a:ext cx="4716721" cy="1814599"/>
          </a:xfrm>
          <a:prstGeom prst="rect">
            <a:avLst/>
          </a:prstGeom>
          <a:noFill/>
        </p:spPr>
        <p:txBody>
          <a:bodyPr wrap="square" rtlCol="0">
            <a:spAutoFit/>
          </a:bodyPr>
          <a:lstStyle/>
          <a:p>
            <a:pPr marL="344170" marR="0" lvl="0" indent="-337820" algn="l" defTabSz="914400" rtl="0" eaLnBrk="1" fontAlgn="auto" latinLnBrk="0" hangingPunct="1">
              <a:lnSpc>
                <a:spcPct val="120000"/>
              </a:lnSpc>
              <a:spcBef>
                <a:spcPts val="500"/>
              </a:spcBef>
              <a:spcAft>
                <a:spcPts val="600"/>
              </a:spcAft>
              <a:buClr>
                <a:srgbClr val="A9ACEE"/>
              </a:buClr>
              <a:buSzPct val="90000"/>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lt"/>
                <a:cs typeface="Arial" panose="020B0604020202020204"/>
              </a:rPr>
              <a:t>12V battery pack</a:t>
            </a:r>
          </a:p>
          <a:p>
            <a:pPr marL="344170" marR="0" lvl="0" indent="-337820" algn="l" defTabSz="914400" rtl="0" eaLnBrk="1" fontAlgn="auto" latinLnBrk="0" hangingPunct="1">
              <a:lnSpc>
                <a:spcPct val="120000"/>
              </a:lnSpc>
              <a:spcBef>
                <a:spcPts val="500"/>
              </a:spcBef>
              <a:spcAft>
                <a:spcPts val="600"/>
              </a:spcAft>
              <a:buClr>
                <a:srgbClr val="A9ACEE"/>
              </a:buClr>
              <a:buSzPct val="90000"/>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lt"/>
                <a:cs typeface="Arial" panose="020B0604020202020204"/>
              </a:rPr>
              <a:t>L7805 5V linear voltage </a:t>
            </a:r>
            <a:r>
              <a:rPr kumimoji="0" lang="en-US" sz="1800" b="0" i="0" u="none" strike="noStrike" kern="1200" cap="none" spc="0" normalizeH="0" baseline="0" noProof="0" err="1">
                <a:ln>
                  <a:noFill/>
                </a:ln>
                <a:solidFill>
                  <a:prstClr val="white"/>
                </a:solidFill>
                <a:effectLst/>
                <a:uLnTx/>
                <a:uFillTx/>
                <a:latin typeface="Arial" panose="020B0604020202020204"/>
                <a:ea typeface="+mn-lt"/>
                <a:cs typeface="Arial" panose="020B0604020202020204"/>
              </a:rPr>
              <a:t>regu</a:t>
            </a:r>
            <a:r>
              <a:rPr lang="en-US" err="1">
                <a:solidFill>
                  <a:prstClr val="white"/>
                </a:solidFill>
                <a:latin typeface="Arial" panose="020B0604020202020204"/>
                <a:ea typeface="+mn-lt"/>
                <a:cs typeface="Arial" panose="020B0604020202020204"/>
              </a:rPr>
              <a:t>lator</a:t>
            </a:r>
            <a:endParaRPr lang="en-US">
              <a:solidFill>
                <a:prstClr val="white"/>
              </a:solidFill>
              <a:latin typeface="Arial" panose="020B0604020202020204"/>
              <a:ea typeface="+mn-lt"/>
              <a:cs typeface="Arial" panose="020B0604020202020204"/>
            </a:endParaRPr>
          </a:p>
          <a:p>
            <a:pPr marL="344170" marR="0" lvl="0" indent="-337820" algn="l" defTabSz="914400" rtl="0" eaLnBrk="1" fontAlgn="auto" latinLnBrk="0" hangingPunct="1">
              <a:lnSpc>
                <a:spcPct val="120000"/>
              </a:lnSpc>
              <a:spcBef>
                <a:spcPts val="500"/>
              </a:spcBef>
              <a:spcAft>
                <a:spcPts val="600"/>
              </a:spcAft>
              <a:buClr>
                <a:srgbClr val="A9ACEE"/>
              </a:buClr>
              <a:buSzPct val="90000"/>
              <a:buFont typeface="Wingdings" panose="05000000000000000000" pitchFamily="2" charset="2"/>
              <a:buChar char="§"/>
              <a:tabLst/>
              <a:defRPr/>
            </a:pPr>
            <a:r>
              <a:rPr lang="en-US">
                <a:solidFill>
                  <a:prstClr val="white"/>
                </a:solidFill>
                <a:latin typeface="Arial" panose="020B0604020202020204"/>
                <a:ea typeface="+mn-lt"/>
                <a:cs typeface="Arial" panose="020B0604020202020204"/>
              </a:rPr>
              <a:t>LM11733 3.3V linear voltage regulator</a:t>
            </a:r>
          </a:p>
          <a:p>
            <a:pPr marL="344170" marR="0" lvl="0" indent="-337820" algn="l" defTabSz="914400" rtl="0" eaLnBrk="1" fontAlgn="auto" latinLnBrk="0" hangingPunct="1">
              <a:lnSpc>
                <a:spcPct val="120000"/>
              </a:lnSpc>
              <a:spcBef>
                <a:spcPts val="500"/>
              </a:spcBef>
              <a:spcAft>
                <a:spcPts val="600"/>
              </a:spcAft>
              <a:buClr>
                <a:srgbClr val="A9ACEE"/>
              </a:buClr>
              <a:buSzPct val="90000"/>
              <a:buFont typeface="Wingdings" panose="05000000000000000000" pitchFamily="2" charset="2"/>
              <a:buChar char="§"/>
              <a:tabLst/>
              <a:defRPr/>
            </a:pPr>
            <a:r>
              <a:rPr lang="en-US">
                <a:solidFill>
                  <a:prstClr val="white"/>
                </a:solidFill>
                <a:latin typeface="Arial" panose="020B0604020202020204"/>
                <a:ea typeface="+mn-lt"/>
                <a:cs typeface="Arial" panose="020B0604020202020204"/>
              </a:rPr>
              <a:t>Replaced resistor voltage dividers</a:t>
            </a:r>
          </a:p>
        </p:txBody>
      </p:sp>
      <p:pic>
        <p:nvPicPr>
          <p:cNvPr id="7" name="Recorded Sound">
            <a:hlinkClick r:id="" action="ppaction://media"/>
            <a:extLst>
              <a:ext uri="{FF2B5EF4-FFF2-40B4-BE49-F238E27FC236}">
                <a16:creationId xmlns:a16="http://schemas.microsoft.com/office/drawing/2014/main" id="{91622159-B024-50B2-2161-2B49C0CFF2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671" y="6308725"/>
            <a:ext cx="487363" cy="487363"/>
          </a:xfrm>
          <a:prstGeom prst="rect">
            <a:avLst/>
          </a:prstGeom>
        </p:spPr>
      </p:pic>
    </p:spTree>
    <p:extLst>
      <p:ext uri="{BB962C8B-B14F-4D97-AF65-F5344CB8AC3E}">
        <p14:creationId xmlns:p14="http://schemas.microsoft.com/office/powerpoint/2010/main" val="1313058464"/>
      </p:ext>
    </p:extLst>
  </p:cSld>
  <p:clrMapOvr>
    <a:masterClrMapping/>
  </p:clrMapOvr>
  <mc:AlternateContent xmlns:mc="http://schemas.openxmlformats.org/markup-compatibility/2006" xmlns:p14="http://schemas.microsoft.com/office/powerpoint/2010/main">
    <mc:Choice Requires="p14">
      <p:transition spd="slow" p14:dur="2000" advTm="48075"/>
    </mc:Choice>
    <mc:Fallback xmlns="">
      <p:transition spd="slow" advTm="48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DC4F6-5586-282A-9456-BB3BD814DEE5}"/>
              </a:ext>
            </a:extLst>
          </p:cNvPr>
          <p:cNvSpPr>
            <a:spLocks noGrp="1"/>
          </p:cNvSpPr>
          <p:nvPr>
            <p:ph type="title"/>
          </p:nvPr>
        </p:nvSpPr>
        <p:spPr/>
        <p:txBody>
          <a:bodyPr/>
          <a:lstStyle/>
          <a:p>
            <a:r>
              <a:rPr lang="en-US">
                <a:cs typeface="Calibri Light"/>
              </a:rPr>
              <a:t>Security Circuit - Processor</a:t>
            </a:r>
            <a:endParaRPr lang="en-US"/>
          </a:p>
        </p:txBody>
      </p:sp>
      <p:pic>
        <p:nvPicPr>
          <p:cNvPr id="3" name="Picture 2">
            <a:extLst>
              <a:ext uri="{FF2B5EF4-FFF2-40B4-BE49-F238E27FC236}">
                <a16:creationId xmlns:a16="http://schemas.microsoft.com/office/drawing/2014/main" id="{4981612B-C87D-F95D-20E2-B1A347B579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46294930-2446-21C5-5B05-60FE29B009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9172" y="1481217"/>
            <a:ext cx="3472932" cy="349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2A12CEB-F387-988A-DDC0-81C3E31D5BD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60" r="1903" b="3475"/>
          <a:stretch/>
        </p:blipFill>
        <p:spPr bwMode="auto">
          <a:xfrm>
            <a:off x="2000505" y="1481217"/>
            <a:ext cx="3657364" cy="34970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C5C9AE4-5D7A-5B5E-5553-90391ADCB01E}"/>
              </a:ext>
            </a:extLst>
          </p:cNvPr>
          <p:cNvSpPr/>
          <p:nvPr/>
        </p:nvSpPr>
        <p:spPr>
          <a:xfrm>
            <a:off x="6654379" y="3430846"/>
            <a:ext cx="459961" cy="1022669"/>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0EF8424-3F91-5F89-5261-DA59E8C45811}"/>
              </a:ext>
            </a:extLst>
          </p:cNvPr>
          <p:cNvSpPr/>
          <p:nvPr/>
        </p:nvSpPr>
        <p:spPr>
          <a:xfrm>
            <a:off x="8723262" y="1765733"/>
            <a:ext cx="557691" cy="182436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5B5E4E7-393D-6F02-7566-C8AAB3945577}"/>
              </a:ext>
            </a:extLst>
          </p:cNvPr>
          <p:cNvSpPr txBox="1"/>
          <p:nvPr/>
        </p:nvSpPr>
        <p:spPr>
          <a:xfrm>
            <a:off x="3871607" y="5131403"/>
            <a:ext cx="4448786" cy="867673"/>
          </a:xfrm>
          <a:prstGeom prst="rect">
            <a:avLst/>
          </a:prstGeom>
          <a:noFill/>
        </p:spPr>
        <p:txBody>
          <a:bodyPr wrap="square" rtlCol="0">
            <a:spAutoFit/>
          </a:bodyPr>
          <a:lstStyle/>
          <a:p>
            <a:pPr marL="344170" marR="0" lvl="0" indent="-337820" algn="l" defTabSz="914400" rtl="0" eaLnBrk="1" fontAlgn="auto" latinLnBrk="0" hangingPunct="1">
              <a:lnSpc>
                <a:spcPct val="120000"/>
              </a:lnSpc>
              <a:spcBef>
                <a:spcPts val="500"/>
              </a:spcBef>
              <a:spcAft>
                <a:spcPts val="600"/>
              </a:spcAft>
              <a:buClr>
                <a:srgbClr val="A9ACEE"/>
              </a:buClr>
              <a:buSzPct val="90000"/>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lt"/>
                <a:cs typeface="Arial" panose="020B0604020202020204"/>
              </a:rPr>
              <a:t>ESP-12F, LED, Keypad, Debugger</a:t>
            </a:r>
          </a:p>
          <a:p>
            <a:pPr marL="344170" marR="0" lvl="0" indent="-337820" algn="l" defTabSz="914400" rtl="0" eaLnBrk="1" fontAlgn="auto" latinLnBrk="0" hangingPunct="1">
              <a:lnSpc>
                <a:spcPct val="120000"/>
              </a:lnSpc>
              <a:spcBef>
                <a:spcPts val="500"/>
              </a:spcBef>
              <a:spcAft>
                <a:spcPts val="600"/>
              </a:spcAft>
              <a:buClr>
                <a:srgbClr val="A9ACEE"/>
              </a:buClr>
              <a:buSzPct val="90000"/>
              <a:buFont typeface="Wingdings" panose="05000000000000000000" pitchFamily="2" charset="2"/>
              <a:buChar char="§"/>
              <a:tabLst/>
              <a:defRPr/>
            </a:pPr>
            <a:r>
              <a:rPr lang="en-US">
                <a:solidFill>
                  <a:prstClr val="white"/>
                </a:solidFill>
                <a:latin typeface="Arial" panose="020B0604020202020204"/>
                <a:ea typeface="+mn-lt"/>
                <a:cs typeface="Arial" panose="020B0604020202020204"/>
              </a:rPr>
              <a:t>ESP-12F and battery pack are SMT</a:t>
            </a:r>
          </a:p>
        </p:txBody>
      </p:sp>
      <p:pic>
        <p:nvPicPr>
          <p:cNvPr id="13" name="Recorded Sound">
            <a:hlinkClick r:id="" action="ppaction://media"/>
            <a:extLst>
              <a:ext uri="{FF2B5EF4-FFF2-40B4-BE49-F238E27FC236}">
                <a16:creationId xmlns:a16="http://schemas.microsoft.com/office/drawing/2014/main" id="{85EF0F4F-8110-0365-A714-A615A3F5BFF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38816" y="6232525"/>
            <a:ext cx="487363" cy="487363"/>
          </a:xfrm>
          <a:prstGeom prst="rect">
            <a:avLst/>
          </a:prstGeom>
        </p:spPr>
      </p:pic>
    </p:spTree>
    <p:extLst>
      <p:ext uri="{BB962C8B-B14F-4D97-AF65-F5344CB8AC3E}">
        <p14:creationId xmlns:p14="http://schemas.microsoft.com/office/powerpoint/2010/main" val="4050606505"/>
      </p:ext>
    </p:extLst>
  </p:cSld>
  <p:clrMapOvr>
    <a:masterClrMapping/>
  </p:clrMapOvr>
  <mc:AlternateContent xmlns:mc="http://schemas.openxmlformats.org/markup-compatibility/2006" xmlns:p14="http://schemas.microsoft.com/office/powerpoint/2010/main">
    <mc:Choice Requires="p14">
      <p:transition spd="slow" p14:dur="2000" advTm="45799"/>
    </mc:Choice>
    <mc:Fallback xmlns="">
      <p:transition spd="slow" advTm="45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9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DC4F6-5586-282A-9456-BB3BD814DEE5}"/>
              </a:ext>
            </a:extLst>
          </p:cNvPr>
          <p:cNvSpPr>
            <a:spLocks noGrp="1"/>
          </p:cNvSpPr>
          <p:nvPr>
            <p:ph type="title"/>
          </p:nvPr>
        </p:nvSpPr>
        <p:spPr/>
        <p:txBody>
          <a:bodyPr/>
          <a:lstStyle/>
          <a:p>
            <a:r>
              <a:rPr lang="en-US">
                <a:cs typeface="Calibri Light"/>
              </a:rPr>
              <a:t>Security Circuit - PCB</a:t>
            </a:r>
            <a:endParaRPr lang="en-US"/>
          </a:p>
        </p:txBody>
      </p:sp>
      <p:pic>
        <p:nvPicPr>
          <p:cNvPr id="3" name="Picture 2">
            <a:extLst>
              <a:ext uri="{FF2B5EF4-FFF2-40B4-BE49-F238E27FC236}">
                <a16:creationId xmlns:a16="http://schemas.microsoft.com/office/drawing/2014/main" id="{4981612B-C87D-F95D-20E2-B1A347B579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CD31FC5E-2CFC-78A3-F151-8EBBFC6751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585" y="1702035"/>
            <a:ext cx="4540415" cy="44646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966D6A8C-1065-57C9-69F5-2BD040FF71F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98" t="20343" r="1650" b="2020"/>
          <a:stretch/>
        </p:blipFill>
        <p:spPr bwMode="auto">
          <a:xfrm>
            <a:off x="6428509" y="1702035"/>
            <a:ext cx="4112540" cy="4464627"/>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a:extLst>
              <a:ext uri="{FF2B5EF4-FFF2-40B4-BE49-F238E27FC236}">
                <a16:creationId xmlns:a16="http://schemas.microsoft.com/office/drawing/2014/main" id="{B542450E-12ED-2E97-B6D6-1A0F25EAEC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94234" y="6267161"/>
            <a:ext cx="487363" cy="487363"/>
          </a:xfrm>
          <a:prstGeom prst="rect">
            <a:avLst/>
          </a:prstGeom>
        </p:spPr>
      </p:pic>
    </p:spTree>
    <p:extLst>
      <p:ext uri="{BB962C8B-B14F-4D97-AF65-F5344CB8AC3E}">
        <p14:creationId xmlns:p14="http://schemas.microsoft.com/office/powerpoint/2010/main" val="4029921596"/>
      </p:ext>
    </p:extLst>
  </p:cSld>
  <p:clrMapOvr>
    <a:masterClrMapping/>
  </p:clrMapOvr>
  <mc:AlternateContent xmlns:mc="http://schemas.openxmlformats.org/markup-compatibility/2006" xmlns:p14="http://schemas.microsoft.com/office/powerpoint/2010/main">
    <mc:Choice Requires="p14">
      <p:transition spd="slow" p14:dur="2000" advTm="22509"/>
    </mc:Choice>
    <mc:Fallback xmlns="">
      <p:transition spd="slow" advTm="22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43FEE-112A-5B17-B5F3-6F223D56792B}"/>
              </a:ext>
            </a:extLst>
          </p:cNvPr>
          <p:cNvSpPr>
            <a:spLocks noGrp="1"/>
          </p:cNvSpPr>
          <p:nvPr>
            <p:ph type="title"/>
          </p:nvPr>
        </p:nvSpPr>
        <p:spPr/>
        <p:txBody>
          <a:bodyPr/>
          <a:lstStyle/>
          <a:p>
            <a:r>
              <a:rPr lang="en-US">
                <a:cs typeface="Calibri Light"/>
              </a:rPr>
              <a:t>Lock Circuit - Schematic</a:t>
            </a:r>
            <a:endParaRPr lang="en-US"/>
          </a:p>
        </p:txBody>
      </p:sp>
      <p:sp>
        <p:nvSpPr>
          <p:cNvPr id="3" name="Content Placeholder 2">
            <a:extLst>
              <a:ext uri="{FF2B5EF4-FFF2-40B4-BE49-F238E27FC236}">
                <a16:creationId xmlns:a16="http://schemas.microsoft.com/office/drawing/2014/main" id="{6D59343A-1CC9-449C-DADD-008E906D69A5}"/>
              </a:ext>
            </a:extLst>
          </p:cNvPr>
          <p:cNvSpPr>
            <a:spLocks noGrp="1"/>
          </p:cNvSpPr>
          <p:nvPr>
            <p:ph idx="1"/>
          </p:nvPr>
        </p:nvSpPr>
        <p:spPr>
          <a:xfrm>
            <a:off x="1744665" y="1500381"/>
            <a:ext cx="8262819" cy="2115967"/>
          </a:xfrm>
        </p:spPr>
        <p:txBody>
          <a:bodyPr anchor="t">
            <a:normAutofit/>
          </a:bodyPr>
          <a:lstStyle/>
          <a:p>
            <a:pPr algn="just">
              <a:lnSpc>
                <a:spcPct val="100000"/>
              </a:lnSpc>
              <a:spcBef>
                <a:spcPts val="0"/>
              </a:spcBef>
            </a:pPr>
            <a:r>
              <a:rPr lang="en-US"/>
              <a:t>5V powers servo motor</a:t>
            </a:r>
          </a:p>
          <a:p>
            <a:pPr algn="just">
              <a:lnSpc>
                <a:spcPct val="100000"/>
              </a:lnSpc>
              <a:spcBef>
                <a:spcPts val="0"/>
              </a:spcBef>
            </a:pPr>
            <a:r>
              <a:rPr lang="en-US"/>
              <a:t>3.3V powers ESP-12F</a:t>
            </a:r>
          </a:p>
          <a:p>
            <a:pPr algn="just">
              <a:lnSpc>
                <a:spcPct val="100000"/>
              </a:lnSpc>
              <a:spcBef>
                <a:spcPts val="0"/>
              </a:spcBef>
            </a:pPr>
            <a:r>
              <a:rPr lang="en-US"/>
              <a:t>Servo motor has a power pin, ground pin, and signal pin</a:t>
            </a:r>
          </a:p>
          <a:p>
            <a:pPr lvl="1" algn="just">
              <a:lnSpc>
                <a:spcPct val="100000"/>
              </a:lnSpc>
              <a:spcBef>
                <a:spcPts val="0"/>
              </a:spcBef>
            </a:pPr>
            <a:r>
              <a:rPr lang="en-US"/>
              <a:t>Signal pin is driven by ESP-12F</a:t>
            </a:r>
          </a:p>
        </p:txBody>
      </p:sp>
      <p:pic>
        <p:nvPicPr>
          <p:cNvPr id="4" name="Picture 2">
            <a:extLst>
              <a:ext uri="{FF2B5EF4-FFF2-40B4-BE49-F238E27FC236}">
                <a16:creationId xmlns:a16="http://schemas.microsoft.com/office/drawing/2014/main" id="{71073619-B2C4-6B89-BB75-AA54D5AAD1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277B218B-A94D-1317-1AFA-F2141AC6A1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4837" y="3125572"/>
            <a:ext cx="6622473" cy="3293990"/>
          </a:xfrm>
          <a:prstGeom prst="rect">
            <a:avLst/>
          </a:prstGeom>
          <a:noFill/>
          <a:extLst>
            <a:ext uri="{909E8E84-426E-40DD-AFC4-6F175D3DCCD1}">
              <a14:hiddenFill xmlns:a14="http://schemas.microsoft.com/office/drawing/2010/main">
                <a:solidFill>
                  <a:srgbClr val="FFFFFF"/>
                </a:solidFill>
              </a14:hiddenFill>
            </a:ext>
          </a:extLst>
        </p:spPr>
      </p:pic>
      <p:pic>
        <p:nvPicPr>
          <p:cNvPr id="10" name="Recorded Sound">
            <a:hlinkClick r:id="" action="ppaction://media"/>
            <a:extLst>
              <a:ext uri="{FF2B5EF4-FFF2-40B4-BE49-F238E27FC236}">
                <a16:creationId xmlns:a16="http://schemas.microsoft.com/office/drawing/2014/main" id="{201FB7E5-84A5-F24F-BEAE-7FF98C58A2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9598" y="6267161"/>
            <a:ext cx="487363" cy="487363"/>
          </a:xfrm>
          <a:prstGeom prst="rect">
            <a:avLst/>
          </a:prstGeom>
        </p:spPr>
      </p:pic>
    </p:spTree>
    <p:extLst>
      <p:ext uri="{BB962C8B-B14F-4D97-AF65-F5344CB8AC3E}">
        <p14:creationId xmlns:p14="http://schemas.microsoft.com/office/powerpoint/2010/main" val="3478922035"/>
      </p:ext>
    </p:extLst>
  </p:cSld>
  <p:clrMapOvr>
    <a:masterClrMapping/>
  </p:clrMapOvr>
  <mc:AlternateContent xmlns:mc="http://schemas.openxmlformats.org/markup-compatibility/2006" xmlns:p14="http://schemas.microsoft.com/office/powerpoint/2010/main">
    <mc:Choice Requires="p14">
      <p:transition spd="slow" p14:dur="2000" advTm="18214"/>
    </mc:Choice>
    <mc:Fallback xmlns="">
      <p:transition spd="slow" advTm="18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1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43FEE-112A-5B17-B5F3-6F223D56792B}"/>
              </a:ext>
            </a:extLst>
          </p:cNvPr>
          <p:cNvSpPr>
            <a:spLocks noGrp="1"/>
          </p:cNvSpPr>
          <p:nvPr>
            <p:ph type="title"/>
          </p:nvPr>
        </p:nvSpPr>
        <p:spPr/>
        <p:txBody>
          <a:bodyPr/>
          <a:lstStyle/>
          <a:p>
            <a:r>
              <a:rPr lang="en-US">
                <a:cs typeface="Calibri Light"/>
              </a:rPr>
              <a:t>Lock Circuit - PCB</a:t>
            </a:r>
            <a:endParaRPr lang="en-US"/>
          </a:p>
        </p:txBody>
      </p:sp>
      <p:pic>
        <p:nvPicPr>
          <p:cNvPr id="4" name="Picture 2">
            <a:extLst>
              <a:ext uri="{FF2B5EF4-FFF2-40B4-BE49-F238E27FC236}">
                <a16:creationId xmlns:a16="http://schemas.microsoft.com/office/drawing/2014/main" id="{71073619-B2C4-6B89-BB75-AA54D5AAD1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8086E210-C957-CA0A-587E-C4F508C5D3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1856" y="1733956"/>
            <a:ext cx="3955473" cy="412997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9FCE9253-EC8B-C0C0-BA1B-D164762C8E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45672" y="1733956"/>
            <a:ext cx="3955472" cy="4129127"/>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a:extLst>
              <a:ext uri="{FF2B5EF4-FFF2-40B4-BE49-F238E27FC236}">
                <a16:creationId xmlns:a16="http://schemas.microsoft.com/office/drawing/2014/main" id="{9575C47C-8723-6226-8B84-55689856C1E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80379" y="6267162"/>
            <a:ext cx="487363" cy="487363"/>
          </a:xfrm>
          <a:prstGeom prst="rect">
            <a:avLst/>
          </a:prstGeom>
        </p:spPr>
      </p:pic>
    </p:spTree>
    <p:extLst>
      <p:ext uri="{BB962C8B-B14F-4D97-AF65-F5344CB8AC3E}">
        <p14:creationId xmlns:p14="http://schemas.microsoft.com/office/powerpoint/2010/main" val="1145519457"/>
      </p:ext>
    </p:extLst>
  </p:cSld>
  <p:clrMapOvr>
    <a:masterClrMapping/>
  </p:clrMapOvr>
  <mc:AlternateContent xmlns:mc="http://schemas.openxmlformats.org/markup-compatibility/2006" xmlns:p14="http://schemas.microsoft.com/office/powerpoint/2010/main">
    <mc:Choice Requires="p14">
      <p:transition spd="slow" p14:dur="2000" advTm="11898"/>
    </mc:Choice>
    <mc:Fallback xmlns="">
      <p:transition spd="slow" advTm="11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71140-0485-8528-9316-E364FECFB9E2}"/>
              </a:ext>
            </a:extLst>
          </p:cNvPr>
          <p:cNvSpPr>
            <a:spLocks noGrp="1"/>
          </p:cNvSpPr>
          <p:nvPr>
            <p:ph type="ctrTitle"/>
          </p:nvPr>
        </p:nvSpPr>
        <p:spPr/>
        <p:txBody>
          <a:bodyPr/>
          <a:lstStyle/>
          <a:p>
            <a:r>
              <a:rPr lang="en-US">
                <a:cs typeface="Calibri Light"/>
              </a:rPr>
              <a:t>Housing and CAD Models</a:t>
            </a:r>
            <a:endParaRPr lang="en-US"/>
          </a:p>
        </p:txBody>
      </p:sp>
      <p:sp>
        <p:nvSpPr>
          <p:cNvPr id="3" name="Text Placeholder 2">
            <a:extLst>
              <a:ext uri="{FF2B5EF4-FFF2-40B4-BE49-F238E27FC236}">
                <a16:creationId xmlns:a16="http://schemas.microsoft.com/office/drawing/2014/main" id="{7B0D77B2-0475-FC13-2AF9-3A91B38975B6}"/>
              </a:ext>
            </a:extLst>
          </p:cNvPr>
          <p:cNvSpPr>
            <a:spLocks noGrp="1"/>
          </p:cNvSpPr>
          <p:nvPr>
            <p:ph type="subTitle" idx="1"/>
          </p:nvPr>
        </p:nvSpPr>
        <p:spPr/>
        <p:txBody>
          <a:bodyPr/>
          <a:lstStyle/>
          <a:p>
            <a:endParaRPr lang="en-US"/>
          </a:p>
        </p:txBody>
      </p:sp>
      <p:pic>
        <p:nvPicPr>
          <p:cNvPr id="4" name="Audio 3">
            <a:hlinkClick r:id="" action="ppaction://media"/>
            <a:extLst>
              <a:ext uri="{FF2B5EF4-FFF2-40B4-BE49-F238E27FC236}">
                <a16:creationId xmlns:a16="http://schemas.microsoft.com/office/drawing/2014/main" id="{25DFD27E-5FD9-A823-6E82-93CAD03822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66438473"/>
      </p:ext>
    </p:extLst>
  </p:cSld>
  <p:clrMapOvr>
    <a:masterClrMapping/>
  </p:clrMapOvr>
  <mc:AlternateContent xmlns:mc="http://schemas.openxmlformats.org/markup-compatibility/2006" xmlns:p14="http://schemas.microsoft.com/office/powerpoint/2010/main">
    <mc:Choice Requires="p14">
      <p:transition spd="slow" p14:dur="2000" advTm="3893"/>
    </mc:Choice>
    <mc:Fallback xmlns="">
      <p:transition spd="slow" advTm="3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40097-4EF0-5CFD-5E45-0DB1FB58F045}"/>
              </a:ext>
            </a:extLst>
          </p:cNvPr>
          <p:cNvSpPr>
            <a:spLocks noGrp="1"/>
          </p:cNvSpPr>
          <p:nvPr>
            <p:ph type="title"/>
          </p:nvPr>
        </p:nvSpPr>
        <p:spPr/>
        <p:txBody>
          <a:bodyPr/>
          <a:lstStyle/>
          <a:p>
            <a:r>
              <a:rPr lang="en-US">
                <a:cs typeface="Calibri Light"/>
              </a:rPr>
              <a:t>Objectives</a:t>
            </a:r>
            <a:endParaRPr lang="en-US"/>
          </a:p>
        </p:txBody>
      </p:sp>
      <p:sp>
        <p:nvSpPr>
          <p:cNvPr id="3" name="Content Placeholder 2">
            <a:extLst>
              <a:ext uri="{FF2B5EF4-FFF2-40B4-BE49-F238E27FC236}">
                <a16:creationId xmlns:a16="http://schemas.microsoft.com/office/drawing/2014/main" id="{4A70278B-4820-D7AF-1A63-F8EEEDDF55D8}"/>
              </a:ext>
            </a:extLst>
          </p:cNvPr>
          <p:cNvSpPr>
            <a:spLocks noGrp="1"/>
          </p:cNvSpPr>
          <p:nvPr>
            <p:ph idx="1"/>
          </p:nvPr>
        </p:nvSpPr>
        <p:spPr/>
        <p:txBody>
          <a:bodyPr/>
          <a:lstStyle/>
          <a:p>
            <a:pPr marL="344170" indent="-337820"/>
            <a:r>
              <a:rPr lang="en-US">
                <a:ea typeface="+mn-lt"/>
                <a:cs typeface="+mn-lt"/>
              </a:rPr>
              <a:t>Our main objective for the project is to design innovative security and integrated lock system that combines the features of available systems in the market into a package. To have our project stand out, we plan to offer the most features in access control and home monitoring for the best price while ensuring optimal quality, functionality, and aesthetics to our customer's homes and styles. </a:t>
            </a:r>
            <a:endParaRPr lang="en-US">
              <a:cs typeface="Arial" panose="020B0604020202020204"/>
            </a:endParaRPr>
          </a:p>
        </p:txBody>
      </p:sp>
      <p:pic>
        <p:nvPicPr>
          <p:cNvPr id="5" name="Recorded Sound">
            <a:hlinkClick r:id="" action="ppaction://media"/>
            <a:extLst>
              <a:ext uri="{FF2B5EF4-FFF2-40B4-BE49-F238E27FC236}">
                <a16:creationId xmlns:a16="http://schemas.microsoft.com/office/drawing/2014/main" id="{899C9E8A-EBC4-8105-B366-0109F7ABB6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5874" y="6351337"/>
            <a:ext cx="406400" cy="406400"/>
          </a:xfrm>
          <a:prstGeom prst="rect">
            <a:avLst/>
          </a:prstGeom>
        </p:spPr>
      </p:pic>
      <p:pic>
        <p:nvPicPr>
          <p:cNvPr id="8" name="Picture 7">
            <a:extLst>
              <a:ext uri="{FF2B5EF4-FFF2-40B4-BE49-F238E27FC236}">
                <a16:creationId xmlns:a16="http://schemas.microsoft.com/office/drawing/2014/main" id="{1688E404-D9F3-98F5-F742-02BCE31038BE}"/>
              </a:ext>
            </a:extLst>
          </p:cNvPr>
          <p:cNvPicPr>
            <a:picLocks noChangeAspect="1"/>
          </p:cNvPicPr>
          <p:nvPr/>
        </p:nvPicPr>
        <p:blipFill rotWithShape="1">
          <a:blip r:embed="rId6"/>
          <a:srcRect r="-361" b="13253"/>
          <a:stretch/>
        </p:blipFill>
        <p:spPr>
          <a:xfrm>
            <a:off x="3958" y="2604"/>
            <a:ext cx="1436923" cy="1488484"/>
          </a:xfrm>
          <a:prstGeom prst="rect">
            <a:avLst/>
          </a:prstGeom>
        </p:spPr>
      </p:pic>
    </p:spTree>
    <p:extLst>
      <p:ext uri="{BB962C8B-B14F-4D97-AF65-F5344CB8AC3E}">
        <p14:creationId xmlns:p14="http://schemas.microsoft.com/office/powerpoint/2010/main" val="2318782587"/>
      </p:ext>
    </p:extLst>
  </p:cSld>
  <p:clrMapOvr>
    <a:masterClrMapping/>
  </p:clrMapOvr>
  <mc:AlternateContent xmlns:mc="http://schemas.openxmlformats.org/markup-compatibility/2006" xmlns:p14="http://schemas.microsoft.com/office/powerpoint/2010/main">
    <mc:Choice Requires="p14">
      <p:transition spd="slow" p14:dur="2000" advTm="29672"/>
    </mc:Choice>
    <mc:Fallback xmlns="">
      <p:transition spd="slow" advTm="29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83" objId="5"/>
        <p14:stopEvt time="28472" objId="5"/>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E1B84-E2CB-628B-0670-B1B120F51A25}"/>
              </a:ext>
            </a:extLst>
          </p:cNvPr>
          <p:cNvSpPr>
            <a:spLocks noGrp="1"/>
          </p:cNvSpPr>
          <p:nvPr>
            <p:ph type="title"/>
          </p:nvPr>
        </p:nvSpPr>
        <p:spPr/>
        <p:txBody>
          <a:bodyPr/>
          <a:lstStyle/>
          <a:p>
            <a:r>
              <a:rPr lang="en-US">
                <a:cs typeface="Arial"/>
              </a:rPr>
              <a:t>Security Box</a:t>
            </a:r>
            <a:endParaRPr lang="en-US"/>
          </a:p>
        </p:txBody>
      </p:sp>
      <p:pic>
        <p:nvPicPr>
          <p:cNvPr id="5" name="Picture 3">
            <a:extLst>
              <a:ext uri="{FF2B5EF4-FFF2-40B4-BE49-F238E27FC236}">
                <a16:creationId xmlns:a16="http://schemas.microsoft.com/office/drawing/2014/main" id="{CBBB4E90-8D37-FF32-6572-230F33A0040C}"/>
              </a:ext>
            </a:extLst>
          </p:cNvPr>
          <p:cNvPicPr>
            <a:picLocks noChangeAspect="1"/>
          </p:cNvPicPr>
          <p:nvPr/>
        </p:nvPicPr>
        <p:blipFill>
          <a:blip r:embed="rId5"/>
          <a:stretch>
            <a:fillRect/>
          </a:stretch>
        </p:blipFill>
        <p:spPr>
          <a:xfrm>
            <a:off x="-1465" y="-5084"/>
            <a:ext cx="1636836" cy="1616596"/>
          </a:xfrm>
          <a:prstGeom prst="rect">
            <a:avLst/>
          </a:prstGeom>
        </p:spPr>
      </p:pic>
      <p:pic>
        <p:nvPicPr>
          <p:cNvPr id="21" name="Audio 20">
            <a:hlinkClick r:id="" action="ppaction://media"/>
            <a:extLst>
              <a:ext uri="{FF2B5EF4-FFF2-40B4-BE49-F238E27FC236}">
                <a16:creationId xmlns:a16="http://schemas.microsoft.com/office/drawing/2014/main" id="{285BA289-FBE2-9AC9-660C-43443E98688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83333" t="-83333" r="-83333" b="-83333"/>
          <a:stretch>
            <a:fillRect/>
          </a:stretch>
        </p:blipFill>
        <p:spPr>
          <a:xfrm>
            <a:off x="11226800" y="5892800"/>
            <a:ext cx="812800" cy="812800"/>
          </a:xfrm>
          <a:prstGeom prst="rect">
            <a:avLst/>
          </a:prstGeom>
        </p:spPr>
      </p:pic>
      <p:pic>
        <p:nvPicPr>
          <p:cNvPr id="8" name="Picture 8" descr="Diagram&#10;&#10;Description automatically generated">
            <a:extLst>
              <a:ext uri="{FF2B5EF4-FFF2-40B4-BE49-F238E27FC236}">
                <a16:creationId xmlns:a16="http://schemas.microsoft.com/office/drawing/2014/main" id="{96ED483E-A8DA-036E-2095-F39CC86C1777}"/>
              </a:ext>
            </a:extLst>
          </p:cNvPr>
          <p:cNvPicPr>
            <a:picLocks noGrp="1" noChangeAspect="1"/>
          </p:cNvPicPr>
          <p:nvPr>
            <p:ph idx="1"/>
          </p:nvPr>
        </p:nvPicPr>
        <p:blipFill>
          <a:blip r:embed="rId7"/>
          <a:stretch>
            <a:fillRect/>
          </a:stretch>
        </p:blipFill>
        <p:spPr>
          <a:xfrm>
            <a:off x="1634344" y="1882783"/>
            <a:ext cx="3973001" cy="4421161"/>
          </a:xfrm>
        </p:spPr>
      </p:pic>
      <p:pic>
        <p:nvPicPr>
          <p:cNvPr id="10" name="Picture 10" descr="Diagram&#10;&#10;Description automatically generated">
            <a:extLst>
              <a:ext uri="{FF2B5EF4-FFF2-40B4-BE49-F238E27FC236}">
                <a16:creationId xmlns:a16="http://schemas.microsoft.com/office/drawing/2014/main" id="{69A88C5D-8B75-8070-BC45-8B37F49F01CF}"/>
              </a:ext>
            </a:extLst>
          </p:cNvPr>
          <p:cNvPicPr>
            <a:picLocks noChangeAspect="1"/>
          </p:cNvPicPr>
          <p:nvPr/>
        </p:nvPicPr>
        <p:blipFill>
          <a:blip r:embed="rId8"/>
          <a:stretch>
            <a:fillRect/>
          </a:stretch>
        </p:blipFill>
        <p:spPr>
          <a:xfrm>
            <a:off x="6593114" y="1881236"/>
            <a:ext cx="3130247" cy="4426003"/>
          </a:xfrm>
          <a:prstGeom prst="rect">
            <a:avLst/>
          </a:prstGeom>
        </p:spPr>
      </p:pic>
      <p:pic>
        <p:nvPicPr>
          <p:cNvPr id="3" name="Picture 3" descr="A picture containing text&#10;&#10;Description automatically generated">
            <a:extLst>
              <a:ext uri="{FF2B5EF4-FFF2-40B4-BE49-F238E27FC236}">
                <a16:creationId xmlns:a16="http://schemas.microsoft.com/office/drawing/2014/main" id="{3543BE34-6470-10F2-5706-C01836C0955C}"/>
              </a:ext>
            </a:extLst>
          </p:cNvPr>
          <p:cNvPicPr>
            <a:picLocks noChangeAspect="1"/>
          </p:cNvPicPr>
          <p:nvPr/>
        </p:nvPicPr>
        <p:blipFill>
          <a:blip r:embed="rId9"/>
          <a:stretch>
            <a:fillRect/>
          </a:stretch>
        </p:blipFill>
        <p:spPr>
          <a:xfrm rot="10800000">
            <a:off x="6393543" y="1879737"/>
            <a:ext cx="3976914" cy="4470126"/>
          </a:xfrm>
          <a:prstGeom prst="rect">
            <a:avLst/>
          </a:prstGeom>
        </p:spPr>
      </p:pic>
    </p:spTree>
    <p:extLst>
      <p:ext uri="{BB962C8B-B14F-4D97-AF65-F5344CB8AC3E}">
        <p14:creationId xmlns:p14="http://schemas.microsoft.com/office/powerpoint/2010/main" val="3949113377"/>
      </p:ext>
    </p:extLst>
  </p:cSld>
  <p:clrMapOvr>
    <a:masterClrMapping/>
  </p:clrMapOvr>
  <mc:AlternateContent xmlns:mc="http://schemas.openxmlformats.org/markup-compatibility/2006" xmlns:p14="http://schemas.microsoft.com/office/powerpoint/2010/main">
    <mc:Choice Requires="p14">
      <p:transition spd="slow" p14:dur="2000" advTm="38612"/>
    </mc:Choice>
    <mc:Fallback xmlns="">
      <p:transition spd="slow" advTm="38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E1B84-E2CB-628B-0670-B1B120F51A25}"/>
              </a:ext>
            </a:extLst>
          </p:cNvPr>
          <p:cNvSpPr>
            <a:spLocks noGrp="1"/>
          </p:cNvSpPr>
          <p:nvPr>
            <p:ph type="title"/>
          </p:nvPr>
        </p:nvSpPr>
        <p:spPr/>
        <p:txBody>
          <a:bodyPr/>
          <a:lstStyle/>
          <a:p>
            <a:r>
              <a:rPr lang="en-US">
                <a:cs typeface="Arial"/>
              </a:rPr>
              <a:t>Lock Box</a:t>
            </a:r>
            <a:endParaRPr lang="en-US"/>
          </a:p>
        </p:txBody>
      </p:sp>
      <p:pic>
        <p:nvPicPr>
          <p:cNvPr id="5" name="Content Placeholder 4">
            <a:extLst>
              <a:ext uri="{FF2B5EF4-FFF2-40B4-BE49-F238E27FC236}">
                <a16:creationId xmlns:a16="http://schemas.microsoft.com/office/drawing/2014/main" id="{37FC3DD0-B1F9-45CF-D0F4-D2326963FFA2}"/>
              </a:ext>
            </a:extLst>
          </p:cNvPr>
          <p:cNvPicPr>
            <a:picLocks noGrp="1" noChangeAspect="1"/>
          </p:cNvPicPr>
          <p:nvPr>
            <p:ph idx="1"/>
          </p:nvPr>
        </p:nvPicPr>
        <p:blipFill>
          <a:blip r:embed="rId5"/>
          <a:stretch>
            <a:fillRect/>
          </a:stretch>
        </p:blipFill>
        <p:spPr>
          <a:xfrm>
            <a:off x="1628612" y="1762352"/>
            <a:ext cx="6324095" cy="3622373"/>
          </a:xfrm>
        </p:spPr>
      </p:pic>
      <p:pic>
        <p:nvPicPr>
          <p:cNvPr id="4" name="Picture 3">
            <a:extLst>
              <a:ext uri="{FF2B5EF4-FFF2-40B4-BE49-F238E27FC236}">
                <a16:creationId xmlns:a16="http://schemas.microsoft.com/office/drawing/2014/main" id="{A3BA92F8-4DF8-0161-4989-998DB2ED6344}"/>
              </a:ext>
            </a:extLst>
          </p:cNvPr>
          <p:cNvPicPr>
            <a:picLocks noChangeAspect="1"/>
          </p:cNvPicPr>
          <p:nvPr/>
        </p:nvPicPr>
        <p:blipFill>
          <a:blip r:embed="rId6"/>
          <a:stretch>
            <a:fillRect/>
          </a:stretch>
        </p:blipFill>
        <p:spPr>
          <a:xfrm>
            <a:off x="-1465" y="-5084"/>
            <a:ext cx="1636836" cy="1616596"/>
          </a:xfrm>
          <a:prstGeom prst="rect">
            <a:avLst/>
          </a:prstGeom>
        </p:spPr>
      </p:pic>
      <p:pic>
        <p:nvPicPr>
          <p:cNvPr id="30" name="Audio 29">
            <a:hlinkClick r:id="" action="ppaction://media"/>
            <a:extLst>
              <a:ext uri="{FF2B5EF4-FFF2-40B4-BE49-F238E27FC236}">
                <a16:creationId xmlns:a16="http://schemas.microsoft.com/office/drawing/2014/main" id="{26AD0BC5-A6D7-6757-9EDA-36A92A01FE5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83333" t="-83333" r="-83333" b="-83333"/>
          <a:stretch>
            <a:fillRect/>
          </a:stretch>
        </p:blipFill>
        <p:spPr>
          <a:xfrm>
            <a:off x="11226800" y="5892800"/>
            <a:ext cx="812800" cy="812800"/>
          </a:xfrm>
          <a:prstGeom prst="rect">
            <a:avLst/>
          </a:prstGeom>
        </p:spPr>
      </p:pic>
      <p:pic>
        <p:nvPicPr>
          <p:cNvPr id="3" name="Picture 5" descr="A picture containing graphical user interface&#10;&#10;Description automatically generated">
            <a:extLst>
              <a:ext uri="{FF2B5EF4-FFF2-40B4-BE49-F238E27FC236}">
                <a16:creationId xmlns:a16="http://schemas.microsoft.com/office/drawing/2014/main" id="{58388817-D3CD-3E1D-BBC7-8A5A0D2B5DDB}"/>
              </a:ext>
            </a:extLst>
          </p:cNvPr>
          <p:cNvPicPr>
            <a:picLocks noChangeAspect="1"/>
          </p:cNvPicPr>
          <p:nvPr/>
        </p:nvPicPr>
        <p:blipFill>
          <a:blip r:embed="rId8"/>
          <a:stretch>
            <a:fillRect/>
          </a:stretch>
        </p:blipFill>
        <p:spPr>
          <a:xfrm>
            <a:off x="7167638" y="4256722"/>
            <a:ext cx="2743200" cy="2263411"/>
          </a:xfrm>
          <a:prstGeom prst="rect">
            <a:avLst/>
          </a:prstGeom>
        </p:spPr>
      </p:pic>
    </p:spTree>
    <p:extLst>
      <p:ext uri="{BB962C8B-B14F-4D97-AF65-F5344CB8AC3E}">
        <p14:creationId xmlns:p14="http://schemas.microsoft.com/office/powerpoint/2010/main" val="2709280379"/>
      </p:ext>
    </p:extLst>
  </p:cSld>
  <p:clrMapOvr>
    <a:masterClrMapping/>
  </p:clrMapOvr>
  <mc:AlternateContent xmlns:mc="http://schemas.openxmlformats.org/markup-compatibility/2006" xmlns:p14="http://schemas.microsoft.com/office/powerpoint/2010/main">
    <mc:Choice Requires="p14">
      <p:transition spd="slow" p14:dur="2000" advTm="20952"/>
    </mc:Choice>
    <mc:Fallback xmlns="">
      <p:transition spd="slow" advTm="20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E1B84-E2CB-628B-0670-B1B120F51A25}"/>
              </a:ext>
            </a:extLst>
          </p:cNvPr>
          <p:cNvSpPr>
            <a:spLocks noGrp="1"/>
          </p:cNvSpPr>
          <p:nvPr>
            <p:ph type="title"/>
          </p:nvPr>
        </p:nvSpPr>
        <p:spPr/>
        <p:txBody>
          <a:bodyPr/>
          <a:lstStyle/>
          <a:p>
            <a:r>
              <a:rPr lang="en-US">
                <a:cs typeface="Arial"/>
              </a:rPr>
              <a:t>Knob Case Design</a:t>
            </a:r>
          </a:p>
        </p:txBody>
      </p:sp>
      <p:pic>
        <p:nvPicPr>
          <p:cNvPr id="4" name="Picture 4" descr="Diagram, venn diagram&#10;&#10;Description automatically generated">
            <a:extLst>
              <a:ext uri="{FF2B5EF4-FFF2-40B4-BE49-F238E27FC236}">
                <a16:creationId xmlns:a16="http://schemas.microsoft.com/office/drawing/2014/main" id="{81350D2A-4391-1274-DA2F-C9A96046733A}"/>
              </a:ext>
            </a:extLst>
          </p:cNvPr>
          <p:cNvPicPr>
            <a:picLocks noGrp="1" noChangeAspect="1"/>
          </p:cNvPicPr>
          <p:nvPr>
            <p:ph idx="1"/>
          </p:nvPr>
        </p:nvPicPr>
        <p:blipFill>
          <a:blip r:embed="rId5"/>
          <a:stretch>
            <a:fillRect/>
          </a:stretch>
        </p:blipFill>
        <p:spPr>
          <a:xfrm>
            <a:off x="3349799" y="1607994"/>
            <a:ext cx="3267605" cy="3997828"/>
          </a:xfrm>
        </p:spPr>
      </p:pic>
      <p:pic>
        <p:nvPicPr>
          <p:cNvPr id="8" name="Picture 3">
            <a:extLst>
              <a:ext uri="{FF2B5EF4-FFF2-40B4-BE49-F238E27FC236}">
                <a16:creationId xmlns:a16="http://schemas.microsoft.com/office/drawing/2014/main" id="{F6DCDEE6-8E30-F5D3-58CB-99B251A1399C}"/>
              </a:ext>
            </a:extLst>
          </p:cNvPr>
          <p:cNvPicPr>
            <a:picLocks noChangeAspect="1"/>
          </p:cNvPicPr>
          <p:nvPr/>
        </p:nvPicPr>
        <p:blipFill>
          <a:blip r:embed="rId6"/>
          <a:stretch>
            <a:fillRect/>
          </a:stretch>
        </p:blipFill>
        <p:spPr>
          <a:xfrm>
            <a:off x="-1465" y="-5084"/>
            <a:ext cx="1636836" cy="1616596"/>
          </a:xfrm>
          <a:prstGeom prst="rect">
            <a:avLst/>
          </a:prstGeom>
        </p:spPr>
      </p:pic>
      <p:pic>
        <p:nvPicPr>
          <p:cNvPr id="16" name="Audio 15">
            <a:hlinkClick r:id="" action="ppaction://media"/>
            <a:extLst>
              <a:ext uri="{FF2B5EF4-FFF2-40B4-BE49-F238E27FC236}">
                <a16:creationId xmlns:a16="http://schemas.microsoft.com/office/drawing/2014/main" id="{26CBFB22-D17D-5000-2ABB-CB359F99377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83333" t="-83333" r="-83333" b="-83333"/>
          <a:stretch>
            <a:fillRect/>
          </a:stretch>
        </p:blipFill>
        <p:spPr>
          <a:xfrm>
            <a:off x="11226800" y="5892800"/>
            <a:ext cx="812800" cy="812800"/>
          </a:xfrm>
          <a:prstGeom prst="rect">
            <a:avLst/>
          </a:prstGeom>
        </p:spPr>
      </p:pic>
      <p:pic>
        <p:nvPicPr>
          <p:cNvPr id="10" name="Picture 10" descr="A picture containing white, public&#10;&#10;Description automatically generated">
            <a:extLst>
              <a:ext uri="{FF2B5EF4-FFF2-40B4-BE49-F238E27FC236}">
                <a16:creationId xmlns:a16="http://schemas.microsoft.com/office/drawing/2014/main" id="{D0AC44A4-51DA-5A83-D856-BC2C4EA2CF60}"/>
              </a:ext>
            </a:extLst>
          </p:cNvPr>
          <p:cNvPicPr>
            <a:picLocks noChangeAspect="1"/>
          </p:cNvPicPr>
          <p:nvPr/>
        </p:nvPicPr>
        <p:blipFill>
          <a:blip r:embed="rId8"/>
          <a:stretch>
            <a:fillRect/>
          </a:stretch>
        </p:blipFill>
        <p:spPr>
          <a:xfrm>
            <a:off x="3352800" y="1606097"/>
            <a:ext cx="3251200" cy="3986890"/>
          </a:xfrm>
          <a:prstGeom prst="rect">
            <a:avLst/>
          </a:prstGeom>
        </p:spPr>
      </p:pic>
      <p:pic>
        <p:nvPicPr>
          <p:cNvPr id="7" name="Picture 7" descr="A picture containing remote, controller, game, control&#10;&#10;Description automatically generated">
            <a:extLst>
              <a:ext uri="{FF2B5EF4-FFF2-40B4-BE49-F238E27FC236}">
                <a16:creationId xmlns:a16="http://schemas.microsoft.com/office/drawing/2014/main" id="{C37CB70A-CA37-5A38-9B54-2D7EBFC19DCC}"/>
              </a:ext>
            </a:extLst>
          </p:cNvPr>
          <p:cNvPicPr>
            <a:picLocks noChangeAspect="1"/>
          </p:cNvPicPr>
          <p:nvPr/>
        </p:nvPicPr>
        <p:blipFill>
          <a:blip r:embed="rId9"/>
          <a:stretch>
            <a:fillRect/>
          </a:stretch>
        </p:blipFill>
        <p:spPr>
          <a:xfrm>
            <a:off x="6170916" y="4782230"/>
            <a:ext cx="1741488" cy="1624014"/>
          </a:xfrm>
          <a:prstGeom prst="rect">
            <a:avLst/>
          </a:prstGeom>
        </p:spPr>
      </p:pic>
    </p:spTree>
    <p:extLst>
      <p:ext uri="{BB962C8B-B14F-4D97-AF65-F5344CB8AC3E}">
        <p14:creationId xmlns:p14="http://schemas.microsoft.com/office/powerpoint/2010/main" val="2313903046"/>
      </p:ext>
    </p:extLst>
  </p:cSld>
  <p:clrMapOvr>
    <a:masterClrMapping/>
  </p:clrMapOvr>
  <mc:AlternateContent xmlns:mc="http://schemas.openxmlformats.org/markup-compatibility/2006" xmlns:p14="http://schemas.microsoft.com/office/powerpoint/2010/main">
    <mc:Choice Requires="p14">
      <p:transition spd="slow" p14:dur="2000" advTm="21878"/>
    </mc:Choice>
    <mc:Fallback xmlns="">
      <p:transition spd="slow" advTm="21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45C19-AC3B-48C6-BD92-8B6D9B752F5B}"/>
              </a:ext>
            </a:extLst>
          </p:cNvPr>
          <p:cNvSpPr>
            <a:spLocks noGrp="1"/>
          </p:cNvSpPr>
          <p:nvPr>
            <p:ph type="ctrTitle"/>
          </p:nvPr>
        </p:nvSpPr>
        <p:spPr/>
        <p:txBody>
          <a:bodyPr/>
          <a:lstStyle/>
          <a:p>
            <a:r>
              <a:rPr lang="en-US">
                <a:cs typeface="Calibri Light"/>
              </a:rPr>
              <a:t>Final Design</a:t>
            </a:r>
            <a:endParaRPr lang="en-US"/>
          </a:p>
        </p:txBody>
      </p:sp>
      <p:sp>
        <p:nvSpPr>
          <p:cNvPr id="3" name="Text Placeholder 2">
            <a:extLst>
              <a:ext uri="{FF2B5EF4-FFF2-40B4-BE49-F238E27FC236}">
                <a16:creationId xmlns:a16="http://schemas.microsoft.com/office/drawing/2014/main" id="{244F4A52-75BE-4A13-BF5C-DCCA63E955CB}"/>
              </a:ext>
            </a:extLst>
          </p:cNvPr>
          <p:cNvSpPr>
            <a:spLocks noGrp="1"/>
          </p:cNvSpPr>
          <p:nvPr>
            <p:ph type="subTitle" idx="1"/>
          </p:nvPr>
        </p:nvSpPr>
        <p:spPr/>
        <p:txBody>
          <a:bodyPr/>
          <a:lstStyle/>
          <a:p>
            <a:endParaRPr lang="en-US"/>
          </a:p>
        </p:txBody>
      </p:sp>
      <p:pic>
        <p:nvPicPr>
          <p:cNvPr id="7" name="Recorded Sound">
            <a:hlinkClick r:id="" action="ppaction://media"/>
            <a:extLst>
              <a:ext uri="{FF2B5EF4-FFF2-40B4-BE49-F238E27FC236}">
                <a16:creationId xmlns:a16="http://schemas.microsoft.com/office/drawing/2014/main" id="{818AD35B-5A3B-FA23-4821-A04519757F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7931" y="6271484"/>
            <a:ext cx="487363" cy="487363"/>
          </a:xfrm>
          <a:prstGeom prst="rect">
            <a:avLst/>
          </a:prstGeom>
        </p:spPr>
      </p:pic>
    </p:spTree>
    <p:extLst>
      <p:ext uri="{BB962C8B-B14F-4D97-AF65-F5344CB8AC3E}">
        <p14:creationId xmlns:p14="http://schemas.microsoft.com/office/powerpoint/2010/main" val="1746236022"/>
      </p:ext>
    </p:extLst>
  </p:cSld>
  <p:clrMapOvr>
    <a:masterClrMapping/>
  </p:clrMapOvr>
  <mc:AlternateContent xmlns:mc="http://schemas.openxmlformats.org/markup-compatibility/2006" xmlns:p14="http://schemas.microsoft.com/office/powerpoint/2010/main">
    <mc:Choice Requires="p14">
      <p:transition spd="slow" p14:dur="2000" advTm="5768"/>
    </mc:Choice>
    <mc:Fallback xmlns="">
      <p:transition spd="slow" advTm="5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E1B84-E2CB-628B-0670-B1B120F51A25}"/>
              </a:ext>
            </a:extLst>
          </p:cNvPr>
          <p:cNvSpPr>
            <a:spLocks noGrp="1"/>
          </p:cNvSpPr>
          <p:nvPr>
            <p:ph type="title"/>
          </p:nvPr>
        </p:nvSpPr>
        <p:spPr/>
        <p:txBody>
          <a:bodyPr/>
          <a:lstStyle/>
          <a:p>
            <a:r>
              <a:rPr lang="en-US">
                <a:cs typeface="Arial"/>
              </a:rPr>
              <a:t>Final Design</a:t>
            </a:r>
          </a:p>
        </p:txBody>
      </p:sp>
      <p:pic>
        <p:nvPicPr>
          <p:cNvPr id="9218" name="Picture 2" descr="A picture containing text&#10;&#10;Description automatically generated">
            <a:extLst>
              <a:ext uri="{FF2B5EF4-FFF2-40B4-BE49-F238E27FC236}">
                <a16:creationId xmlns:a16="http://schemas.microsoft.com/office/drawing/2014/main" id="{C6360BCC-6B90-7706-A303-1FE6395164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2837" y="2527583"/>
            <a:ext cx="3207597" cy="3088142"/>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184A939C-D7DC-BDAD-932E-E38E53BC5E97}"/>
              </a:ext>
            </a:extLst>
          </p:cNvPr>
          <p:cNvSpPr/>
          <p:nvPr/>
        </p:nvSpPr>
        <p:spPr>
          <a:xfrm>
            <a:off x="4649343" y="3865398"/>
            <a:ext cx="1306288" cy="41251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G_8651">
            <a:hlinkClick r:id="" action="ppaction://media"/>
            <a:extLst>
              <a:ext uri="{FF2B5EF4-FFF2-40B4-BE49-F238E27FC236}">
                <a16:creationId xmlns:a16="http://schemas.microsoft.com/office/drawing/2014/main" id="{7494D158-A188-5D4E-CD3F-83F61B710EE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002363" y="2592554"/>
            <a:ext cx="4876800" cy="2743200"/>
          </a:xfrm>
          <a:prstGeom prst="rect">
            <a:avLst/>
          </a:prstGeom>
          <a:ln>
            <a:noFill/>
          </a:ln>
          <a:effectLst/>
          <a:scene3d>
            <a:camera prst="orthographicFront"/>
            <a:lightRig rig="balanced" dir="t"/>
          </a:scene3d>
          <a:sp3d prstMaterial="softEdge">
            <a:bevelT w="203200" h="101600" prst="cross"/>
            <a:contourClr>
              <a:srgbClr val="FFFFFF"/>
            </a:contourClr>
          </a:sp3d>
        </p:spPr>
      </p:pic>
      <p:pic>
        <p:nvPicPr>
          <p:cNvPr id="22" name="Audio 21">
            <a:hlinkClick r:id="" action="ppaction://media"/>
            <a:extLst>
              <a:ext uri="{FF2B5EF4-FFF2-40B4-BE49-F238E27FC236}">
                <a16:creationId xmlns:a16="http://schemas.microsoft.com/office/drawing/2014/main" id="{D34CA37E-DD01-5A08-1C06-FA1B27E0041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14994875"/>
      </p:ext>
    </p:extLst>
  </p:cSld>
  <p:clrMapOvr>
    <a:masterClrMapping/>
  </p:clrMapOvr>
  <mc:AlternateContent xmlns:mc="http://schemas.openxmlformats.org/markup-compatibility/2006" xmlns:p14="http://schemas.microsoft.com/office/powerpoint/2010/main">
    <mc:Choice Requires="p14">
      <p:transition spd="slow" p14:dur="2000" advTm="56692"/>
    </mc:Choice>
    <mc:Fallback xmlns="">
      <p:transition spd="slow" advTm="56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8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audio isNarration="1">
              <p:cMediaNode vol="80000" showWhenStopped="0">
                <p:cTn id="17" fill="hold" display="0">
                  <p:stCondLst>
                    <p:cond delay="indefinite"/>
                  </p:stCondLst>
                  <p:endCondLst>
                    <p:cond evt="onStopAudio" delay="0">
                      <p:tgtEl>
                        <p:sldTgt/>
                      </p:tgtEl>
                    </p:cond>
                  </p:endCondLst>
                </p:cTn>
                <p:tgtEl>
                  <p:spTgt spid="22"/>
                </p:tgtEl>
              </p:cMediaNode>
            </p:audio>
          </p:childTnLst>
        </p:cTn>
      </p:par>
    </p:tnLst>
  </p:timing>
  <p:extLst>
    <p:ext uri="{E180D4A7-C9FB-4DFB-919C-405C955672EB}">
      <p14:showEvtLst xmlns:p14="http://schemas.microsoft.com/office/powerpoint/2010/main">
        <p14:playEvt time="27196" objId="9"/>
        <p14:stopEvt time="46053" objId="9"/>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45C19-AC3B-48C6-BD92-8B6D9B752F5B}"/>
              </a:ext>
            </a:extLst>
          </p:cNvPr>
          <p:cNvSpPr>
            <a:spLocks noGrp="1"/>
          </p:cNvSpPr>
          <p:nvPr>
            <p:ph type="ctrTitle"/>
          </p:nvPr>
        </p:nvSpPr>
        <p:spPr/>
        <p:txBody>
          <a:bodyPr/>
          <a:lstStyle/>
          <a:p>
            <a:r>
              <a:rPr lang="en-US">
                <a:cs typeface="Calibri Light"/>
              </a:rPr>
              <a:t>Design Issues</a:t>
            </a:r>
            <a:endParaRPr lang="en-US"/>
          </a:p>
        </p:txBody>
      </p:sp>
      <p:sp>
        <p:nvSpPr>
          <p:cNvPr id="3" name="Text Placeholder 2">
            <a:extLst>
              <a:ext uri="{FF2B5EF4-FFF2-40B4-BE49-F238E27FC236}">
                <a16:creationId xmlns:a16="http://schemas.microsoft.com/office/drawing/2014/main" id="{244F4A52-75BE-4A13-BF5C-DCCA63E955CB}"/>
              </a:ext>
            </a:extLst>
          </p:cNvPr>
          <p:cNvSpPr>
            <a:spLocks noGrp="1"/>
          </p:cNvSpPr>
          <p:nvPr>
            <p:ph type="subTitle" idx="1"/>
          </p:nvPr>
        </p:nvSpPr>
        <p:spPr/>
        <p:txBody>
          <a:bodyPr/>
          <a:lstStyle/>
          <a:p>
            <a:endParaRPr lang="en-US"/>
          </a:p>
        </p:txBody>
      </p:sp>
      <p:pic>
        <p:nvPicPr>
          <p:cNvPr id="4" name="Recorded Sound">
            <a:hlinkClick r:id="" action="ppaction://media"/>
            <a:extLst>
              <a:ext uri="{FF2B5EF4-FFF2-40B4-BE49-F238E27FC236}">
                <a16:creationId xmlns:a16="http://schemas.microsoft.com/office/drawing/2014/main" id="{522BD4B2-D28E-5045-D41F-C9DD3EF9A0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47928" y="6264610"/>
            <a:ext cx="487363" cy="487363"/>
          </a:xfrm>
          <a:prstGeom prst="rect">
            <a:avLst/>
          </a:prstGeom>
        </p:spPr>
      </p:pic>
    </p:spTree>
    <p:extLst>
      <p:ext uri="{BB962C8B-B14F-4D97-AF65-F5344CB8AC3E}">
        <p14:creationId xmlns:p14="http://schemas.microsoft.com/office/powerpoint/2010/main" val="1324281868"/>
      </p:ext>
    </p:extLst>
  </p:cSld>
  <p:clrMapOvr>
    <a:masterClrMapping/>
  </p:clrMapOvr>
  <mc:AlternateContent xmlns:mc="http://schemas.openxmlformats.org/markup-compatibility/2006" xmlns:p14="http://schemas.microsoft.com/office/powerpoint/2010/main">
    <mc:Choice Requires="p14">
      <p:transition spd="slow" p14:dur="2000" advTm="6317"/>
    </mc:Choice>
    <mc:Fallback xmlns="">
      <p:transition spd="slow" advTm="6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2F875-0FCA-DCE5-4FF7-969041F60FC7}"/>
              </a:ext>
            </a:extLst>
          </p:cNvPr>
          <p:cNvSpPr>
            <a:spLocks noGrp="1"/>
          </p:cNvSpPr>
          <p:nvPr>
            <p:ph type="title"/>
          </p:nvPr>
        </p:nvSpPr>
        <p:spPr/>
        <p:txBody>
          <a:bodyPr/>
          <a:lstStyle/>
          <a:p>
            <a:r>
              <a:rPr lang="en-US">
                <a:cs typeface="Arial"/>
              </a:rPr>
              <a:t>Hardware Design Issues</a:t>
            </a:r>
          </a:p>
        </p:txBody>
      </p:sp>
      <p:sp>
        <p:nvSpPr>
          <p:cNvPr id="3" name="Content Placeholder 2">
            <a:extLst>
              <a:ext uri="{FF2B5EF4-FFF2-40B4-BE49-F238E27FC236}">
                <a16:creationId xmlns:a16="http://schemas.microsoft.com/office/drawing/2014/main" id="{9C6BFF28-0B72-5340-E1B9-D9337EE3DE7D}"/>
              </a:ext>
            </a:extLst>
          </p:cNvPr>
          <p:cNvSpPr>
            <a:spLocks noGrp="1"/>
          </p:cNvSpPr>
          <p:nvPr>
            <p:ph idx="1"/>
          </p:nvPr>
        </p:nvSpPr>
        <p:spPr>
          <a:xfrm>
            <a:off x="1339654" y="2052116"/>
            <a:ext cx="3384746" cy="3997828"/>
          </a:xfrm>
        </p:spPr>
        <p:txBody>
          <a:bodyPr/>
          <a:lstStyle/>
          <a:p>
            <a:pPr marL="349250" indent="-342900"/>
            <a:r>
              <a:rPr lang="en-US">
                <a:cs typeface="Arial"/>
              </a:rPr>
              <a:t>6V Battery Pack</a:t>
            </a:r>
          </a:p>
          <a:p>
            <a:pPr marL="344170" indent="-337820"/>
            <a:r>
              <a:rPr lang="en-US">
                <a:cs typeface="Arial"/>
              </a:rPr>
              <a:t>NFC/</a:t>
            </a:r>
            <a:r>
              <a:rPr lang="en-US">
                <a:ea typeface="+mn-lt"/>
                <a:cs typeface="+mn-lt"/>
              </a:rPr>
              <a:t>ATmega328</a:t>
            </a:r>
            <a:endParaRPr lang="en-US">
              <a:cs typeface="Arial"/>
            </a:endParaRPr>
          </a:p>
          <a:p>
            <a:pPr marL="344170" indent="-337820"/>
            <a:r>
              <a:rPr lang="en-US">
                <a:cs typeface="Arial"/>
              </a:rPr>
              <a:t>2nd knob design</a:t>
            </a:r>
          </a:p>
          <a:p>
            <a:pPr marL="344170" indent="-337820"/>
            <a:r>
              <a:rPr lang="en-US">
                <a:ea typeface="+mn-lt"/>
                <a:cs typeface="+mn-lt"/>
              </a:rPr>
              <a:t>Resistor-based voltage dividers</a:t>
            </a:r>
            <a:endParaRPr lang="en-US">
              <a:cs typeface="Arial"/>
            </a:endParaRPr>
          </a:p>
          <a:p>
            <a:pPr marL="344170" indent="-337820"/>
            <a:endParaRPr lang="en-US">
              <a:cs typeface="Arial"/>
            </a:endParaRPr>
          </a:p>
        </p:txBody>
      </p:sp>
      <p:pic>
        <p:nvPicPr>
          <p:cNvPr id="5" name="Picture 4">
            <a:extLst>
              <a:ext uri="{FF2B5EF4-FFF2-40B4-BE49-F238E27FC236}">
                <a16:creationId xmlns:a16="http://schemas.microsoft.com/office/drawing/2014/main" id="{734C958A-2A07-BC65-3D19-189964DBEABE}"/>
              </a:ext>
            </a:extLst>
          </p:cNvPr>
          <p:cNvPicPr>
            <a:picLocks noChangeAspect="1"/>
          </p:cNvPicPr>
          <p:nvPr/>
        </p:nvPicPr>
        <p:blipFill>
          <a:blip r:embed="rId5"/>
          <a:stretch>
            <a:fillRect/>
          </a:stretch>
        </p:blipFill>
        <p:spPr>
          <a:xfrm>
            <a:off x="5407793" y="1714500"/>
            <a:ext cx="2059809" cy="3429000"/>
          </a:xfrm>
          <a:prstGeom prst="rect">
            <a:avLst/>
          </a:prstGeom>
        </p:spPr>
      </p:pic>
      <p:pic>
        <p:nvPicPr>
          <p:cNvPr id="7" name="Picture 6">
            <a:extLst>
              <a:ext uri="{FF2B5EF4-FFF2-40B4-BE49-F238E27FC236}">
                <a16:creationId xmlns:a16="http://schemas.microsoft.com/office/drawing/2014/main" id="{CFDB37F5-FB6C-1712-4434-3434D5F96553}"/>
              </a:ext>
            </a:extLst>
          </p:cNvPr>
          <p:cNvPicPr>
            <a:picLocks noChangeAspect="1"/>
          </p:cNvPicPr>
          <p:nvPr/>
        </p:nvPicPr>
        <p:blipFill>
          <a:blip r:embed="rId6"/>
          <a:stretch>
            <a:fillRect/>
          </a:stretch>
        </p:blipFill>
        <p:spPr>
          <a:xfrm>
            <a:off x="8030684" y="1714501"/>
            <a:ext cx="2058209" cy="3429000"/>
          </a:xfrm>
          <a:prstGeom prst="rect">
            <a:avLst/>
          </a:prstGeom>
        </p:spPr>
      </p:pic>
      <p:sp>
        <p:nvSpPr>
          <p:cNvPr id="8" name="Content Placeholder 2">
            <a:extLst>
              <a:ext uri="{FF2B5EF4-FFF2-40B4-BE49-F238E27FC236}">
                <a16:creationId xmlns:a16="http://schemas.microsoft.com/office/drawing/2014/main" id="{B8A839F9-B1C8-EBB2-9661-B67A7DD48AF8}"/>
              </a:ext>
            </a:extLst>
          </p:cNvPr>
          <p:cNvSpPr txBox="1">
            <a:spLocks/>
          </p:cNvSpPr>
          <p:nvPr/>
        </p:nvSpPr>
        <p:spPr>
          <a:xfrm>
            <a:off x="5407793" y="5223164"/>
            <a:ext cx="4681100" cy="581892"/>
          </a:xfrm>
          <a:prstGeom prst="rect">
            <a:avLst/>
          </a:prstGeom>
        </p:spPr>
        <p:txBody>
          <a:bodyPr vert="horz" lIns="91440" tIns="45720" rIns="91440" bIns="45720" rtlCol="0" anchor="t">
            <a:normAutofit/>
          </a:bodyPr>
          <a:lstStyle>
            <a:lvl1pPr marL="3444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9pPr>
          </a:lstStyle>
          <a:p>
            <a:pPr marL="6350" indent="0" algn="ctr">
              <a:buNone/>
            </a:pPr>
            <a:r>
              <a:rPr lang="en-US">
                <a:cs typeface="Arial"/>
              </a:rPr>
              <a:t>1</a:t>
            </a:r>
            <a:r>
              <a:rPr lang="en-US" baseline="30000">
                <a:cs typeface="Arial"/>
              </a:rPr>
              <a:t>st</a:t>
            </a:r>
            <a:r>
              <a:rPr lang="en-US">
                <a:cs typeface="Arial"/>
              </a:rPr>
              <a:t> knob cover design vs 2</a:t>
            </a:r>
            <a:r>
              <a:rPr lang="en-US" baseline="30000">
                <a:cs typeface="Arial"/>
              </a:rPr>
              <a:t>nd</a:t>
            </a:r>
            <a:r>
              <a:rPr lang="en-US">
                <a:cs typeface="Arial"/>
              </a:rPr>
              <a:t> design</a:t>
            </a:r>
          </a:p>
        </p:txBody>
      </p:sp>
      <p:pic>
        <p:nvPicPr>
          <p:cNvPr id="9" name="Recorded Sound">
            <a:hlinkClick r:id="" action="ppaction://media"/>
            <a:extLst>
              <a:ext uri="{FF2B5EF4-FFF2-40B4-BE49-F238E27FC236}">
                <a16:creationId xmlns:a16="http://schemas.microsoft.com/office/drawing/2014/main" id="{7E2BC0A2-FC9B-F2E6-7229-425F9891F1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0197" y="6229803"/>
            <a:ext cx="487363" cy="487363"/>
          </a:xfrm>
          <a:prstGeom prst="rect">
            <a:avLst/>
          </a:prstGeom>
        </p:spPr>
      </p:pic>
      <p:pic>
        <p:nvPicPr>
          <p:cNvPr id="12" name="Picture 11">
            <a:extLst>
              <a:ext uri="{FF2B5EF4-FFF2-40B4-BE49-F238E27FC236}">
                <a16:creationId xmlns:a16="http://schemas.microsoft.com/office/drawing/2014/main" id="{7E17BDCE-646D-ADB7-D737-76C8606D704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916735"/>
      </p:ext>
    </p:extLst>
  </p:cSld>
  <p:clrMapOvr>
    <a:masterClrMapping/>
  </p:clrMapOvr>
  <mc:AlternateContent xmlns:mc="http://schemas.openxmlformats.org/markup-compatibility/2006" xmlns:p14="http://schemas.microsoft.com/office/powerpoint/2010/main">
    <mc:Choice Requires="p14">
      <p:transition spd="slow" p14:dur="2000" advTm="69452"/>
    </mc:Choice>
    <mc:Fallback xmlns="">
      <p:transition spd="slow" advTm="69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4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623BE-C77A-A90C-46F0-E27DF466C87B}"/>
              </a:ext>
            </a:extLst>
          </p:cNvPr>
          <p:cNvSpPr>
            <a:spLocks noGrp="1"/>
          </p:cNvSpPr>
          <p:nvPr>
            <p:ph type="title"/>
          </p:nvPr>
        </p:nvSpPr>
        <p:spPr/>
        <p:txBody>
          <a:bodyPr/>
          <a:lstStyle/>
          <a:p>
            <a:r>
              <a:rPr lang="en-US"/>
              <a:t>Software Design Issues</a:t>
            </a:r>
          </a:p>
        </p:txBody>
      </p:sp>
      <p:sp>
        <p:nvSpPr>
          <p:cNvPr id="3" name="Content Placeholder 2">
            <a:extLst>
              <a:ext uri="{FF2B5EF4-FFF2-40B4-BE49-F238E27FC236}">
                <a16:creationId xmlns:a16="http://schemas.microsoft.com/office/drawing/2014/main" id="{3D09993F-5581-E8FC-A763-51580B77EC76}"/>
              </a:ext>
            </a:extLst>
          </p:cNvPr>
          <p:cNvSpPr>
            <a:spLocks noGrp="1"/>
          </p:cNvSpPr>
          <p:nvPr>
            <p:ph idx="1"/>
          </p:nvPr>
        </p:nvSpPr>
        <p:spPr>
          <a:xfrm>
            <a:off x="2341799" y="2052116"/>
            <a:ext cx="7796540" cy="3997828"/>
          </a:xfrm>
        </p:spPr>
        <p:txBody>
          <a:bodyPr/>
          <a:lstStyle/>
          <a:p>
            <a:r>
              <a:rPr lang="en-US"/>
              <a:t>Scope of the Mobile Application</a:t>
            </a:r>
          </a:p>
          <a:p>
            <a:r>
              <a:rPr lang="en-US"/>
              <a:t>Communication between the Mobile Application and the Servo Motor using MQTT</a:t>
            </a:r>
          </a:p>
          <a:p>
            <a:r>
              <a:rPr lang="en-US"/>
              <a:t>Communication between the Mobile Application and Heroku Backend</a:t>
            </a:r>
          </a:p>
        </p:txBody>
      </p:sp>
      <p:pic>
        <p:nvPicPr>
          <p:cNvPr id="7" name="Recorded Sound">
            <a:hlinkClick r:id="" action="ppaction://media"/>
            <a:extLst>
              <a:ext uri="{FF2B5EF4-FFF2-40B4-BE49-F238E27FC236}">
                <a16:creationId xmlns:a16="http://schemas.microsoft.com/office/drawing/2014/main" id="{E3FF1DF6-E919-BB46-1182-538BFA9914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16852" y="6381955"/>
            <a:ext cx="406400" cy="406400"/>
          </a:xfrm>
          <a:prstGeom prst="rect">
            <a:avLst/>
          </a:prstGeom>
        </p:spPr>
      </p:pic>
    </p:spTree>
    <p:extLst>
      <p:ext uri="{BB962C8B-B14F-4D97-AF65-F5344CB8AC3E}">
        <p14:creationId xmlns:p14="http://schemas.microsoft.com/office/powerpoint/2010/main" val="3946571440"/>
      </p:ext>
    </p:extLst>
  </p:cSld>
  <p:clrMapOvr>
    <a:masterClrMapping/>
  </p:clrMapOvr>
  <mc:AlternateContent xmlns:mc="http://schemas.openxmlformats.org/markup-compatibility/2006" xmlns:p14="http://schemas.microsoft.com/office/powerpoint/2010/main">
    <mc:Choice Requires="p14">
      <p:transition spd="slow" p14:dur="2000" advTm="23717"/>
    </mc:Choice>
    <mc:Fallback xmlns="">
      <p:transition spd="slow" advTm="23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7" fill="hold" display="0">
                  <p:stCondLst>
                    <p:cond delay="indefinite"/>
                  </p:stCondLst>
                  <p:endCondLst>
                    <p:cond evt="onStopAudio" delay="0">
                      <p:tgtEl>
                        <p:sldTgt/>
                      </p:tgtEl>
                    </p:cond>
                  </p:endCondLst>
                </p:cTn>
                <p:tgtEl>
                  <p:spTgt spid="7"/>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0C0D6-1AF9-346D-8C47-CF7F2E285EE4}"/>
              </a:ext>
            </a:extLst>
          </p:cNvPr>
          <p:cNvSpPr>
            <a:spLocks noGrp="1"/>
          </p:cNvSpPr>
          <p:nvPr>
            <p:ph type="ctrTitle"/>
          </p:nvPr>
        </p:nvSpPr>
        <p:spPr/>
        <p:txBody>
          <a:bodyPr>
            <a:normAutofit fontScale="90000"/>
          </a:bodyPr>
          <a:lstStyle/>
          <a:p>
            <a:r>
              <a:rPr lang="en-US">
                <a:cs typeface="Calibri Light"/>
              </a:rPr>
              <a:t>Standards and Design Constraints</a:t>
            </a:r>
            <a:endParaRPr lang="en-US"/>
          </a:p>
        </p:txBody>
      </p:sp>
      <p:sp>
        <p:nvSpPr>
          <p:cNvPr id="3" name="Text Placeholder 2">
            <a:extLst>
              <a:ext uri="{FF2B5EF4-FFF2-40B4-BE49-F238E27FC236}">
                <a16:creationId xmlns:a16="http://schemas.microsoft.com/office/drawing/2014/main" id="{8E28F10C-5DEE-BF3B-BE3B-FBE7CBF73E80}"/>
              </a:ext>
            </a:extLst>
          </p:cNvPr>
          <p:cNvSpPr>
            <a:spLocks noGrp="1"/>
          </p:cNvSpPr>
          <p:nvPr>
            <p:ph type="subTitle" idx="1"/>
          </p:nvPr>
        </p:nvSpPr>
        <p:spPr/>
        <p:txBody>
          <a:bodyPr/>
          <a:lstStyle/>
          <a:p>
            <a:endParaRPr lang="en-US"/>
          </a:p>
        </p:txBody>
      </p:sp>
      <p:pic>
        <p:nvPicPr>
          <p:cNvPr id="4" name="Recorded Sound">
            <a:hlinkClick r:id="" action="ppaction://media"/>
            <a:extLst>
              <a:ext uri="{FF2B5EF4-FFF2-40B4-BE49-F238E27FC236}">
                <a16:creationId xmlns:a16="http://schemas.microsoft.com/office/drawing/2014/main" id="{1AA0D8E5-2117-430C-5B7A-2D3DCBD22AF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97252" y="6287943"/>
            <a:ext cx="487363" cy="487363"/>
          </a:xfrm>
          <a:prstGeom prst="rect">
            <a:avLst/>
          </a:prstGeom>
        </p:spPr>
      </p:pic>
    </p:spTree>
    <p:extLst>
      <p:ext uri="{BB962C8B-B14F-4D97-AF65-F5344CB8AC3E}">
        <p14:creationId xmlns:p14="http://schemas.microsoft.com/office/powerpoint/2010/main" val="2650119187"/>
      </p:ext>
    </p:extLst>
  </p:cSld>
  <p:clrMapOvr>
    <a:masterClrMapping/>
  </p:clrMapOvr>
  <mc:AlternateContent xmlns:mc="http://schemas.openxmlformats.org/markup-compatibility/2006" xmlns:p14="http://schemas.microsoft.com/office/powerpoint/2010/main">
    <mc:Choice Requires="p14">
      <p:transition spd="slow" p14:dur="2000" advTm="7671"/>
    </mc:Choice>
    <mc:Fallback xmlns="">
      <p:transition spd="slow" advTm="7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0430C-6F4D-7FD3-3579-CAB920D101A7}"/>
              </a:ext>
            </a:extLst>
          </p:cNvPr>
          <p:cNvSpPr>
            <a:spLocks noGrp="1"/>
          </p:cNvSpPr>
          <p:nvPr>
            <p:ph type="title"/>
          </p:nvPr>
        </p:nvSpPr>
        <p:spPr/>
        <p:txBody>
          <a:bodyPr/>
          <a:lstStyle/>
          <a:p>
            <a:r>
              <a:rPr lang="en-US"/>
              <a:t>Standards</a:t>
            </a:r>
          </a:p>
        </p:txBody>
      </p:sp>
      <p:pic>
        <p:nvPicPr>
          <p:cNvPr id="4" name="Picture 2">
            <a:extLst>
              <a:ext uri="{FF2B5EF4-FFF2-40B4-BE49-F238E27FC236}">
                <a16:creationId xmlns:a16="http://schemas.microsoft.com/office/drawing/2014/main" id="{88DA5E86-6C7B-62D3-A1B6-91A82D3283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E7AFB2FA-8A2D-1EB1-2BC4-61FD90682AEC}"/>
              </a:ext>
            </a:extLst>
          </p:cNvPr>
          <p:cNvGraphicFramePr>
            <a:graphicFrameLocks noGrp="1"/>
          </p:cNvGraphicFramePr>
          <p:nvPr>
            <p:extLst>
              <p:ext uri="{D42A27DB-BD31-4B8C-83A1-F6EECF244321}">
                <p14:modId xmlns:p14="http://schemas.microsoft.com/office/powerpoint/2010/main" val="1069281816"/>
              </p:ext>
            </p:extLst>
          </p:nvPr>
        </p:nvGraphicFramePr>
        <p:xfrm>
          <a:off x="1128908" y="1509303"/>
          <a:ext cx="9934184" cy="4540641"/>
        </p:xfrm>
        <a:graphic>
          <a:graphicData uri="http://schemas.openxmlformats.org/drawingml/2006/table">
            <a:tbl>
              <a:tblPr firstRow="1" bandRow="1">
                <a:tableStyleId>{5C22544A-7EE6-4342-B048-85BDC9FD1C3A}</a:tableStyleId>
              </a:tblPr>
              <a:tblGrid>
                <a:gridCol w="1834298">
                  <a:extLst>
                    <a:ext uri="{9D8B030D-6E8A-4147-A177-3AD203B41FA5}">
                      <a16:colId xmlns:a16="http://schemas.microsoft.com/office/drawing/2014/main" val="3847964670"/>
                    </a:ext>
                  </a:extLst>
                </a:gridCol>
                <a:gridCol w="8099886">
                  <a:extLst>
                    <a:ext uri="{9D8B030D-6E8A-4147-A177-3AD203B41FA5}">
                      <a16:colId xmlns:a16="http://schemas.microsoft.com/office/drawing/2014/main" val="1064564483"/>
                    </a:ext>
                  </a:extLst>
                </a:gridCol>
              </a:tblGrid>
              <a:tr h="544053">
                <a:tc>
                  <a:txBody>
                    <a:bodyPr/>
                    <a:lstStyle/>
                    <a:p>
                      <a:r>
                        <a:rPr lang="en-US"/>
                        <a:t>Standard</a:t>
                      </a:r>
                    </a:p>
                  </a:txBody>
                  <a:tcPr/>
                </a:tc>
                <a:tc>
                  <a:txBody>
                    <a:bodyPr/>
                    <a:lstStyle/>
                    <a:p>
                      <a:r>
                        <a:rPr lang="en-US"/>
                        <a:t>Explanation</a:t>
                      </a:r>
                    </a:p>
                  </a:txBody>
                  <a:tcPr/>
                </a:tc>
                <a:extLst>
                  <a:ext uri="{0D108BD9-81ED-4DB2-BD59-A6C34878D82A}">
                    <a16:rowId xmlns:a16="http://schemas.microsoft.com/office/drawing/2014/main" val="2755902815"/>
                  </a:ext>
                </a:extLst>
              </a:tr>
              <a:tr h="974778">
                <a:tc>
                  <a:txBody>
                    <a:bodyPr/>
                    <a:lstStyle/>
                    <a:p>
                      <a:r>
                        <a:rPr lang="en-US"/>
                        <a:t>Wi-Fi (IEEE 802.11)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mn-lt"/>
                        </a:rPr>
                        <a:t>We will be using a Raspberry Pi in our system which uses the 802.11ac standard or Wi-Fi 5. This standard supports simultaneous connections on both 5 GHz and 2.4 GHz Wi-Fi devices.</a:t>
                      </a:r>
                    </a:p>
                  </a:txBody>
                  <a:tcPr/>
                </a:tc>
                <a:extLst>
                  <a:ext uri="{0D108BD9-81ED-4DB2-BD59-A6C34878D82A}">
                    <a16:rowId xmlns:a16="http://schemas.microsoft.com/office/drawing/2014/main" val="255527393"/>
                  </a:ext>
                </a:extLst>
              </a:tr>
              <a:tr h="682344">
                <a:tc>
                  <a:txBody>
                    <a:bodyPr/>
                    <a:lstStyle/>
                    <a:p>
                      <a:r>
                        <a:rPr lang="en-US"/>
                        <a:t>Measurement (SI)</a:t>
                      </a:r>
                    </a:p>
                  </a:txBody>
                  <a:tcPr/>
                </a:tc>
                <a:tc>
                  <a:txBody>
                    <a:bodyPr/>
                    <a:lstStyle/>
                    <a:p>
                      <a:r>
                        <a:rPr lang="en-US"/>
                        <a:t>Our design will keep in the international System of Units (SI) and use millimeters (mm) when obtaining dimensions.  </a:t>
                      </a:r>
                    </a:p>
                  </a:txBody>
                  <a:tcPr/>
                </a:tc>
                <a:extLst>
                  <a:ext uri="{0D108BD9-81ED-4DB2-BD59-A6C34878D82A}">
                    <a16:rowId xmlns:a16="http://schemas.microsoft.com/office/drawing/2014/main" val="834733067"/>
                  </a:ext>
                </a:extLst>
              </a:tr>
              <a:tr h="682344">
                <a:tc>
                  <a:txBody>
                    <a:bodyPr/>
                    <a:lstStyle/>
                    <a:p>
                      <a:r>
                        <a:rPr lang="en-US"/>
                        <a:t>Deadbolt (ANSI)</a:t>
                      </a:r>
                    </a:p>
                  </a:txBody>
                  <a:tcPr/>
                </a:tc>
                <a:tc>
                  <a:txBody>
                    <a:bodyPr/>
                    <a:lstStyle/>
                    <a:p>
                      <a:r>
                        <a:rPr lang="en-US"/>
                        <a:t>ANSI Grading System was formed by the Builders Hardware Manufacturers Association (BHMA. Grade 2 locks are used on many residential houses.</a:t>
                      </a:r>
                    </a:p>
                  </a:txBody>
                  <a:tcPr/>
                </a:tc>
                <a:extLst>
                  <a:ext uri="{0D108BD9-81ED-4DB2-BD59-A6C34878D82A}">
                    <a16:rowId xmlns:a16="http://schemas.microsoft.com/office/drawing/2014/main" val="3454745543"/>
                  </a:ext>
                </a:extLst>
              </a:tr>
              <a:tr h="682344">
                <a:tc>
                  <a:txBody>
                    <a:bodyPr/>
                    <a:lstStyle/>
                    <a:p>
                      <a:r>
                        <a:rPr lang="en-US"/>
                        <a:t>Battery (IEC 60086)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rPr>
                        <a:t>AA batteries are standardized by the International Electrotechnical Commission (IEC) 60086 code.</a:t>
                      </a:r>
                    </a:p>
                  </a:txBody>
                  <a:tcPr/>
                </a:tc>
                <a:extLst>
                  <a:ext uri="{0D108BD9-81ED-4DB2-BD59-A6C34878D82A}">
                    <a16:rowId xmlns:a16="http://schemas.microsoft.com/office/drawing/2014/main" val="2064918943"/>
                  </a:ext>
                </a:extLst>
              </a:tr>
              <a:tr h="974778">
                <a:tc>
                  <a:txBody>
                    <a:bodyPr/>
                    <a:lstStyle/>
                    <a:p>
                      <a:r>
                        <a:rPr lang="en-US"/>
                        <a:t>PCB (IPC-2221)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rPr>
                        <a:t>The Institute of Printed Circuits maintains the standards for PCB design. </a:t>
                      </a:r>
                      <a:r>
                        <a:rPr lang="en-US" sz="1800" b="0" i="0">
                          <a:solidFill>
                            <a:srgbClr val="000000"/>
                          </a:solidFill>
                          <a:effectLst/>
                          <a:latin typeface="Arial" panose="020B0604020202020204" pitchFamily="34" charset="0"/>
                        </a:rPr>
                        <a:t>We can use some of the standards within IPC-2221, like component mounting and multilayer rules.</a:t>
                      </a:r>
                      <a:endParaRPr lang="en-US"/>
                    </a:p>
                  </a:txBody>
                  <a:tcPr/>
                </a:tc>
                <a:extLst>
                  <a:ext uri="{0D108BD9-81ED-4DB2-BD59-A6C34878D82A}">
                    <a16:rowId xmlns:a16="http://schemas.microsoft.com/office/drawing/2014/main" val="3293324939"/>
                  </a:ext>
                </a:extLst>
              </a:tr>
            </a:tbl>
          </a:graphicData>
        </a:graphic>
      </p:graphicFrame>
      <p:pic>
        <p:nvPicPr>
          <p:cNvPr id="16" name="Video 15">
            <a:hlinkClick r:id="" action="ppaction://media"/>
            <a:extLst>
              <a:ext uri="{FF2B5EF4-FFF2-40B4-BE49-F238E27FC236}">
                <a16:creationId xmlns:a16="http://schemas.microsoft.com/office/drawing/2014/main" id="{D47DDBB8-F5B9-B983-EAEC-CA872985BBB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1885902" y="6666688"/>
            <a:ext cx="306097" cy="191311"/>
          </a:xfrm>
          <a:prstGeom prst="rect">
            <a:avLst/>
          </a:prstGeom>
        </p:spPr>
      </p:pic>
    </p:spTree>
    <p:extLst>
      <p:ext uri="{BB962C8B-B14F-4D97-AF65-F5344CB8AC3E}">
        <p14:creationId xmlns:p14="http://schemas.microsoft.com/office/powerpoint/2010/main" val="1709242310"/>
      </p:ext>
    </p:extLst>
  </p:cSld>
  <p:clrMapOvr>
    <a:masterClrMapping/>
  </p:clrMapOvr>
  <mc:AlternateContent xmlns:mc="http://schemas.openxmlformats.org/markup-compatibility/2006" xmlns:p14="http://schemas.microsoft.com/office/powerpoint/2010/main">
    <mc:Choice Requires="p14">
      <p:transition spd="slow" p14:dur="2000" advTm="13187"/>
    </mc:Choice>
    <mc:Fallback xmlns="">
      <p:transition spd="slow" advTm="13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EF95B-EAFC-0C1A-11AD-1A0C1A7DE4B2}"/>
              </a:ext>
            </a:extLst>
          </p:cNvPr>
          <p:cNvSpPr>
            <a:spLocks noGrp="1"/>
          </p:cNvSpPr>
          <p:nvPr>
            <p:ph type="title"/>
          </p:nvPr>
        </p:nvSpPr>
        <p:spPr/>
        <p:txBody>
          <a:bodyPr/>
          <a:lstStyle/>
          <a:p>
            <a:r>
              <a:rPr lang="en-US">
                <a:cs typeface="Calibri Light"/>
              </a:rPr>
              <a:t>Requirement Specifications </a:t>
            </a:r>
            <a:br>
              <a:rPr lang="en-US">
                <a:cs typeface="Calibri Light"/>
              </a:rPr>
            </a:br>
            <a:r>
              <a:rPr lang="en-US">
                <a:cs typeface="Calibri Light"/>
              </a:rPr>
              <a:t>Security System</a:t>
            </a:r>
            <a:endParaRPr lang="en-US"/>
          </a:p>
        </p:txBody>
      </p:sp>
      <p:graphicFrame>
        <p:nvGraphicFramePr>
          <p:cNvPr id="14" name="Table 14">
            <a:extLst>
              <a:ext uri="{FF2B5EF4-FFF2-40B4-BE49-F238E27FC236}">
                <a16:creationId xmlns:a16="http://schemas.microsoft.com/office/drawing/2014/main" id="{FCD04047-C286-F887-205B-971AE5D3D786}"/>
              </a:ext>
            </a:extLst>
          </p:cNvPr>
          <p:cNvGraphicFramePr>
            <a:graphicFrameLocks noGrp="1"/>
          </p:cNvGraphicFramePr>
          <p:nvPr>
            <p:ph idx="1"/>
            <p:extLst>
              <p:ext uri="{D42A27DB-BD31-4B8C-83A1-F6EECF244321}">
                <p14:modId xmlns:p14="http://schemas.microsoft.com/office/powerpoint/2010/main" val="3511271587"/>
              </p:ext>
            </p:extLst>
          </p:nvPr>
        </p:nvGraphicFramePr>
        <p:xfrm>
          <a:off x="1265238" y="1949450"/>
          <a:ext cx="9669484" cy="3348795"/>
        </p:xfrm>
        <a:graphic>
          <a:graphicData uri="http://schemas.openxmlformats.org/drawingml/2006/table">
            <a:tbl>
              <a:tblPr firstRow="1" bandRow="1">
                <a:tableStyleId>{0660B408-B3CF-4A94-85FC-2B1E0A45F4A2}</a:tableStyleId>
              </a:tblPr>
              <a:tblGrid>
                <a:gridCol w="2417371">
                  <a:extLst>
                    <a:ext uri="{9D8B030D-6E8A-4147-A177-3AD203B41FA5}">
                      <a16:colId xmlns:a16="http://schemas.microsoft.com/office/drawing/2014/main" val="4095981239"/>
                    </a:ext>
                  </a:extLst>
                </a:gridCol>
                <a:gridCol w="2417371">
                  <a:extLst>
                    <a:ext uri="{9D8B030D-6E8A-4147-A177-3AD203B41FA5}">
                      <a16:colId xmlns:a16="http://schemas.microsoft.com/office/drawing/2014/main" val="2254591585"/>
                    </a:ext>
                  </a:extLst>
                </a:gridCol>
                <a:gridCol w="2417371">
                  <a:extLst>
                    <a:ext uri="{9D8B030D-6E8A-4147-A177-3AD203B41FA5}">
                      <a16:colId xmlns:a16="http://schemas.microsoft.com/office/drawing/2014/main" val="609892482"/>
                    </a:ext>
                  </a:extLst>
                </a:gridCol>
                <a:gridCol w="2417371">
                  <a:extLst>
                    <a:ext uri="{9D8B030D-6E8A-4147-A177-3AD203B41FA5}">
                      <a16:colId xmlns:a16="http://schemas.microsoft.com/office/drawing/2014/main" val="2482889897"/>
                    </a:ext>
                  </a:extLst>
                </a:gridCol>
              </a:tblGrid>
              <a:tr h="316036">
                <a:tc>
                  <a:txBody>
                    <a:bodyPr/>
                    <a:lstStyle/>
                    <a:p>
                      <a:r>
                        <a:rPr lang="en-US"/>
                        <a:t>SECTION</a:t>
                      </a:r>
                    </a:p>
                  </a:txBody>
                  <a:tcPr/>
                </a:tc>
                <a:tc>
                  <a:txBody>
                    <a:bodyPr/>
                    <a:lstStyle/>
                    <a:p>
                      <a:r>
                        <a:rPr lang="en-US"/>
                        <a:t>REQUIREMENT</a:t>
                      </a:r>
                    </a:p>
                  </a:txBody>
                  <a:tcPr/>
                </a:tc>
                <a:tc>
                  <a:txBody>
                    <a:bodyPr/>
                    <a:lstStyle/>
                    <a:p>
                      <a:r>
                        <a:rPr lang="en-US"/>
                        <a:t>SOLUTION</a:t>
                      </a:r>
                    </a:p>
                  </a:txBody>
                  <a:tcPr/>
                </a:tc>
                <a:tc>
                  <a:txBody>
                    <a:bodyPr/>
                    <a:lstStyle/>
                    <a:p>
                      <a:r>
                        <a:rPr lang="en-US"/>
                        <a:t>VERIFICATION</a:t>
                      </a:r>
                    </a:p>
                  </a:txBody>
                  <a:tcPr/>
                </a:tc>
                <a:extLst>
                  <a:ext uri="{0D108BD9-81ED-4DB2-BD59-A6C34878D82A}">
                    <a16:rowId xmlns:a16="http://schemas.microsoft.com/office/drawing/2014/main" val="2686962534"/>
                  </a:ext>
                </a:extLst>
              </a:tr>
              <a:tr h="316036">
                <a:tc>
                  <a:txBody>
                    <a:bodyPr/>
                    <a:lstStyle/>
                    <a:p>
                      <a:pPr lvl="0">
                        <a:buNone/>
                      </a:pPr>
                      <a:r>
                        <a:rPr lang="en-US" sz="1200" kern="1200">
                          <a:solidFill>
                            <a:schemeClr val="dk1"/>
                          </a:solidFill>
                          <a:effectLst/>
                          <a:latin typeface="+mn-lt"/>
                          <a:ea typeface="+mn-ea"/>
                          <a:cs typeface="+mn-cs"/>
                        </a:rPr>
                        <a:t>Security System (SS)</a:t>
                      </a:r>
                    </a:p>
                  </a:txBody>
                  <a:tcPr/>
                </a:tc>
                <a:tc>
                  <a:txBody>
                    <a:bodyPr/>
                    <a:lstStyle/>
                    <a:p>
                      <a:endParaRPr lang="en-US" sz="1200" kern="1200">
                        <a:solidFill>
                          <a:schemeClr val="dk1"/>
                        </a:solidFill>
                        <a:effectLst/>
                        <a:latin typeface="+mn-lt"/>
                        <a:ea typeface="+mn-ea"/>
                        <a:cs typeface="+mn-cs"/>
                      </a:endParaRPr>
                    </a:p>
                  </a:txBody>
                  <a:tcPr/>
                </a:tc>
                <a:tc>
                  <a:txBody>
                    <a:bodyPr/>
                    <a:lstStyle/>
                    <a:p>
                      <a:endParaRPr lang="en-US" sz="1200" kern="1200">
                        <a:solidFill>
                          <a:schemeClr val="dk1"/>
                        </a:solidFill>
                        <a:effectLst/>
                        <a:latin typeface="+mn-lt"/>
                        <a:ea typeface="+mn-ea"/>
                        <a:cs typeface="+mn-cs"/>
                      </a:endParaRPr>
                    </a:p>
                  </a:txBody>
                  <a:tcPr/>
                </a:tc>
                <a:tc>
                  <a:txBody>
                    <a:bodyPr/>
                    <a:lstStyle/>
                    <a:p>
                      <a:endParaRPr lang="en-US" sz="1200" kern="1200">
                        <a:solidFill>
                          <a:schemeClr val="dk1"/>
                        </a:solidFill>
                        <a:effectLst/>
                        <a:latin typeface="+mn-lt"/>
                        <a:ea typeface="+mn-ea"/>
                        <a:cs typeface="+mn-cs"/>
                      </a:endParaRPr>
                    </a:p>
                  </a:txBody>
                  <a:tcPr/>
                </a:tc>
                <a:extLst>
                  <a:ext uri="{0D108BD9-81ED-4DB2-BD59-A6C34878D82A}">
                    <a16:rowId xmlns:a16="http://schemas.microsoft.com/office/drawing/2014/main" val="1504647132"/>
                  </a:ext>
                </a:extLst>
              </a:tr>
              <a:tr h="523874">
                <a:tc>
                  <a:txBody>
                    <a:bodyPr/>
                    <a:lstStyle/>
                    <a:p>
                      <a:r>
                        <a:rPr lang="en-US" sz="1200" kern="1200">
                          <a:solidFill>
                            <a:schemeClr val="dk1"/>
                          </a:solidFill>
                          <a:effectLst/>
                          <a:latin typeface="+mn-lt"/>
                          <a:ea typeface="+mn-ea"/>
                          <a:cs typeface="+mn-cs"/>
                        </a:rPr>
                        <a:t>SS.1</a:t>
                      </a:r>
                    </a:p>
                  </a:txBody>
                  <a:tcPr/>
                </a:tc>
                <a:tc>
                  <a:txBody>
                    <a:bodyPr/>
                    <a:lstStyle/>
                    <a:p>
                      <a:pPr lvl="0">
                        <a:buNone/>
                      </a:pPr>
                      <a:r>
                        <a:rPr lang="en-US" sz="1200" kern="1200" noProof="0">
                          <a:solidFill>
                            <a:schemeClr val="dk1"/>
                          </a:solidFill>
                          <a:effectLst/>
                          <a:latin typeface="+mn-lt"/>
                          <a:ea typeface="+mn-ea"/>
                          <a:cs typeface="+mn-cs"/>
                        </a:rPr>
                        <a:t>Notifying motion sense to consume</a:t>
                      </a:r>
                      <a:endParaRPr lang="en-US" sz="1200" kern="1200">
                        <a:solidFill>
                          <a:schemeClr val="dk1"/>
                        </a:solidFill>
                        <a:effectLst/>
                        <a:latin typeface="+mn-lt"/>
                        <a:ea typeface="+mn-ea"/>
                        <a:cs typeface="+mn-cs"/>
                      </a:endParaRPr>
                    </a:p>
                  </a:txBody>
                  <a:tcPr/>
                </a:tc>
                <a:tc>
                  <a:txBody>
                    <a:bodyPr/>
                    <a:lstStyle/>
                    <a:p>
                      <a:pPr lvl="0">
                        <a:buNone/>
                      </a:pPr>
                      <a:r>
                        <a:rPr lang="en-US" sz="1200" kern="1200" noProof="0">
                          <a:solidFill>
                            <a:schemeClr val="dk1"/>
                          </a:solidFill>
                          <a:effectLst/>
                          <a:latin typeface="+mn-lt"/>
                          <a:ea typeface="+mn-ea"/>
                          <a:cs typeface="+mn-cs"/>
                        </a:rPr>
                        <a:t>Activate PIR sensor every 3 seconds to monitor motion</a:t>
                      </a:r>
                      <a:endParaRPr lang="en-US" sz="1200" kern="1200">
                        <a:solidFill>
                          <a:schemeClr val="dk1"/>
                        </a:solidFill>
                        <a:effectLst/>
                        <a:latin typeface="+mn-lt"/>
                        <a:ea typeface="+mn-ea"/>
                        <a:cs typeface="+mn-cs"/>
                      </a:endParaRPr>
                    </a:p>
                  </a:txBody>
                  <a:tcPr/>
                </a:tc>
                <a:tc>
                  <a:txBody>
                    <a:bodyPr/>
                    <a:lstStyle/>
                    <a:p>
                      <a:pPr lvl="0">
                        <a:buNone/>
                      </a:pPr>
                      <a:r>
                        <a:rPr lang="en-US" sz="1200" kern="1200" noProof="0">
                          <a:solidFill>
                            <a:schemeClr val="dk1"/>
                          </a:solidFill>
                          <a:effectLst/>
                          <a:latin typeface="+mn-lt"/>
                          <a:ea typeface="+mn-ea"/>
                          <a:cs typeface="+mn-cs"/>
                        </a:rPr>
                        <a:t>Integrate sensors to application</a:t>
                      </a:r>
                      <a:endParaRPr lang="en-US" sz="1200" kern="1200">
                        <a:solidFill>
                          <a:schemeClr val="dk1"/>
                        </a:solidFill>
                        <a:effectLst/>
                        <a:latin typeface="+mn-lt"/>
                        <a:ea typeface="+mn-ea"/>
                        <a:cs typeface="+mn-cs"/>
                      </a:endParaRPr>
                    </a:p>
                  </a:txBody>
                  <a:tcPr/>
                </a:tc>
                <a:extLst>
                  <a:ext uri="{0D108BD9-81ED-4DB2-BD59-A6C34878D82A}">
                    <a16:rowId xmlns:a16="http://schemas.microsoft.com/office/drawing/2014/main" val="3068588189"/>
                  </a:ext>
                </a:extLst>
              </a:tr>
              <a:tr h="714375">
                <a:tc>
                  <a:txBody>
                    <a:bodyPr/>
                    <a:lstStyle/>
                    <a:p>
                      <a:r>
                        <a:rPr lang="en-US" sz="1200" kern="1200">
                          <a:solidFill>
                            <a:schemeClr val="dk1"/>
                          </a:solidFill>
                          <a:effectLst/>
                          <a:latin typeface="+mn-lt"/>
                          <a:ea typeface="+mn-ea"/>
                          <a:cs typeface="+mn-cs"/>
                        </a:rPr>
                        <a:t>SS.2</a:t>
                      </a:r>
                    </a:p>
                  </a:txBody>
                  <a:tcPr/>
                </a:tc>
                <a:tc>
                  <a:txBody>
                    <a:bodyPr/>
                    <a:lstStyle/>
                    <a:p>
                      <a:pPr lvl="0">
                        <a:buNone/>
                      </a:pPr>
                      <a:r>
                        <a:rPr lang="en-US" sz="1200" kern="1200" noProof="0">
                          <a:solidFill>
                            <a:schemeClr val="dk1"/>
                          </a:solidFill>
                          <a:effectLst/>
                          <a:latin typeface="+mn-lt"/>
                          <a:ea typeface="+mn-ea"/>
                          <a:cs typeface="+mn-cs"/>
                        </a:rPr>
                        <a:t>Home monitoring </a:t>
                      </a:r>
                      <a:endParaRPr lang="en-US" sz="1200" kern="1200">
                        <a:solidFill>
                          <a:schemeClr val="dk1"/>
                        </a:solidFill>
                        <a:effectLst/>
                        <a:latin typeface="+mn-lt"/>
                        <a:ea typeface="+mn-ea"/>
                        <a:cs typeface="+mn-cs"/>
                      </a:endParaRPr>
                    </a:p>
                  </a:txBody>
                  <a:tcPr/>
                </a:tc>
                <a:tc>
                  <a:txBody>
                    <a:bodyPr/>
                    <a:lstStyle/>
                    <a:p>
                      <a:pPr lvl="0">
                        <a:buNone/>
                      </a:pPr>
                      <a:r>
                        <a:rPr lang="en-US" sz="1200" kern="1200" noProof="0">
                          <a:solidFill>
                            <a:schemeClr val="dk1"/>
                          </a:solidFill>
                          <a:effectLst/>
                          <a:latin typeface="+mn-lt"/>
                          <a:ea typeface="+mn-ea"/>
                          <a:cs typeface="+mn-cs"/>
                        </a:rPr>
                        <a:t>5 Megapixel, 2592 x 1944 image resolution, 1080p video resolution</a:t>
                      </a:r>
                      <a:endParaRPr lang="en-US" sz="1200" kern="1200">
                        <a:solidFill>
                          <a:schemeClr val="dk1"/>
                        </a:solidFill>
                        <a:effectLst/>
                        <a:latin typeface="+mn-lt"/>
                        <a:ea typeface="+mn-ea"/>
                        <a:cs typeface="+mn-cs"/>
                      </a:endParaRPr>
                    </a:p>
                  </a:txBody>
                  <a:tcPr/>
                </a:tc>
                <a:tc>
                  <a:txBody>
                    <a:bodyPr/>
                    <a:lstStyle/>
                    <a:p>
                      <a:pPr lvl="0">
                        <a:buNone/>
                      </a:pPr>
                      <a:r>
                        <a:rPr lang="en-US" sz="1200" kern="1200" noProof="0">
                          <a:solidFill>
                            <a:schemeClr val="dk1"/>
                          </a:solidFill>
                          <a:effectLst/>
                          <a:latin typeface="+mn-lt"/>
                          <a:ea typeface="+mn-ea"/>
                          <a:cs typeface="+mn-cs"/>
                        </a:rPr>
                        <a:t>Viewable video stream sent from camera</a:t>
                      </a:r>
                      <a:endParaRPr lang="en-US" sz="1200" kern="1200">
                        <a:solidFill>
                          <a:schemeClr val="dk1"/>
                        </a:solidFill>
                        <a:effectLst/>
                        <a:latin typeface="+mn-lt"/>
                        <a:ea typeface="+mn-ea"/>
                        <a:cs typeface="+mn-cs"/>
                      </a:endParaRPr>
                    </a:p>
                  </a:txBody>
                  <a:tcPr/>
                </a:tc>
                <a:extLst>
                  <a:ext uri="{0D108BD9-81ED-4DB2-BD59-A6C34878D82A}">
                    <a16:rowId xmlns:a16="http://schemas.microsoft.com/office/drawing/2014/main" val="3152134288"/>
                  </a:ext>
                </a:extLst>
              </a:tr>
              <a:tr h="571500">
                <a:tc>
                  <a:txBody>
                    <a:bodyPr/>
                    <a:lstStyle/>
                    <a:p>
                      <a:r>
                        <a:rPr lang="en-US" sz="1200" kern="1200">
                          <a:solidFill>
                            <a:schemeClr val="dk1"/>
                          </a:solidFill>
                          <a:effectLst/>
                          <a:latin typeface="+mn-lt"/>
                          <a:ea typeface="+mn-ea"/>
                          <a:cs typeface="+mn-cs"/>
                        </a:rPr>
                        <a:t>SS.3</a:t>
                      </a:r>
                    </a:p>
                  </a:txBody>
                  <a:tcPr/>
                </a:tc>
                <a:tc>
                  <a:txBody>
                    <a:bodyPr/>
                    <a:lstStyle/>
                    <a:p>
                      <a:pPr lvl="0">
                        <a:buNone/>
                      </a:pPr>
                      <a:r>
                        <a:rPr lang="en-US" sz="1200" kern="1200" noProof="0">
                          <a:solidFill>
                            <a:schemeClr val="dk1"/>
                          </a:solidFill>
                          <a:effectLst/>
                          <a:latin typeface="+mn-lt"/>
                          <a:ea typeface="+mn-ea"/>
                          <a:cs typeface="+mn-cs"/>
                        </a:rPr>
                        <a:t>Time stamps unlock attempts from companion app</a:t>
                      </a:r>
                      <a:endParaRPr lang="en-US" sz="1200" kern="1200">
                        <a:solidFill>
                          <a:schemeClr val="dk1"/>
                        </a:solidFill>
                        <a:effectLst/>
                        <a:latin typeface="+mn-lt"/>
                        <a:ea typeface="+mn-ea"/>
                        <a:cs typeface="+mn-cs"/>
                      </a:endParaRPr>
                    </a:p>
                  </a:txBody>
                  <a:tcPr/>
                </a:tc>
                <a:tc>
                  <a:txBody>
                    <a:bodyPr/>
                    <a:lstStyle/>
                    <a:p>
                      <a:pPr lvl="0">
                        <a:buNone/>
                      </a:pPr>
                      <a:r>
                        <a:rPr lang="en-US" sz="1200" kern="1200" noProof="0">
                          <a:solidFill>
                            <a:schemeClr val="dk1"/>
                          </a:solidFill>
                          <a:effectLst/>
                          <a:latin typeface="+mn-lt"/>
                          <a:ea typeface="+mn-ea"/>
                          <a:cs typeface="+mn-cs"/>
                        </a:rPr>
                        <a:t>Send time stamp of unlock time to database with a delay &lt; 2s</a:t>
                      </a:r>
                      <a:endParaRPr lang="en-US" sz="1200" kern="1200">
                        <a:solidFill>
                          <a:schemeClr val="dk1"/>
                        </a:solidFill>
                        <a:effectLst/>
                        <a:latin typeface="+mn-lt"/>
                        <a:ea typeface="+mn-ea"/>
                        <a:cs typeface="+mn-cs"/>
                      </a:endParaRPr>
                    </a:p>
                  </a:txBody>
                  <a:tcPr/>
                </a:tc>
                <a:tc>
                  <a:txBody>
                    <a:bodyPr/>
                    <a:lstStyle/>
                    <a:p>
                      <a:pPr lvl="0">
                        <a:buNone/>
                      </a:pPr>
                      <a:r>
                        <a:rPr lang="en-US" sz="1200" kern="1200" noProof="0">
                          <a:solidFill>
                            <a:schemeClr val="dk1"/>
                          </a:solidFill>
                          <a:effectLst/>
                          <a:latin typeface="+mn-lt"/>
                          <a:ea typeface="+mn-ea"/>
                          <a:cs typeface="+mn-cs"/>
                        </a:rPr>
                        <a:t>Check user’s text messages</a:t>
                      </a:r>
                      <a:endParaRPr lang="en-US" sz="1200" kern="1200">
                        <a:solidFill>
                          <a:schemeClr val="dk1"/>
                        </a:solidFill>
                        <a:effectLst/>
                        <a:latin typeface="+mn-lt"/>
                        <a:ea typeface="+mn-ea"/>
                        <a:cs typeface="+mn-cs"/>
                      </a:endParaRPr>
                    </a:p>
                  </a:txBody>
                  <a:tcPr/>
                </a:tc>
                <a:extLst>
                  <a:ext uri="{0D108BD9-81ED-4DB2-BD59-A6C34878D82A}">
                    <a16:rowId xmlns:a16="http://schemas.microsoft.com/office/drawing/2014/main" val="2572467905"/>
                  </a:ext>
                </a:extLst>
              </a:tr>
              <a:tr h="857250">
                <a:tc>
                  <a:txBody>
                    <a:bodyPr/>
                    <a:lstStyle/>
                    <a:p>
                      <a:pPr lvl="0">
                        <a:buNone/>
                      </a:pPr>
                      <a:r>
                        <a:rPr lang="en-US" sz="1200" kern="1200">
                          <a:solidFill>
                            <a:schemeClr val="dk1"/>
                          </a:solidFill>
                          <a:effectLst/>
                          <a:latin typeface="+mn-lt"/>
                          <a:ea typeface="+mn-ea"/>
                          <a:cs typeface="+mn-cs"/>
                        </a:rPr>
                        <a:t>SS.4</a:t>
                      </a:r>
                    </a:p>
                  </a:txBody>
                  <a:tcPr/>
                </a:tc>
                <a:tc>
                  <a:txBody>
                    <a:bodyPr/>
                    <a:lstStyle/>
                    <a:p>
                      <a:pPr lvl="0">
                        <a:buNone/>
                      </a:pPr>
                      <a:r>
                        <a:rPr lang="en-US" sz="1200" kern="1200" noProof="0">
                          <a:solidFill>
                            <a:schemeClr val="dk1"/>
                          </a:solidFill>
                          <a:effectLst/>
                          <a:latin typeface="+mn-lt"/>
                          <a:ea typeface="+mn-ea"/>
                          <a:cs typeface="+mn-cs"/>
                        </a:rPr>
                        <a:t>Alarm system </a:t>
                      </a:r>
                      <a:endParaRPr lang="en-US" sz="1200" kern="1200">
                        <a:solidFill>
                          <a:schemeClr val="dk1"/>
                        </a:solidFill>
                        <a:effectLst/>
                        <a:latin typeface="+mn-lt"/>
                        <a:ea typeface="+mn-ea"/>
                        <a:cs typeface="+mn-cs"/>
                      </a:endParaRPr>
                    </a:p>
                  </a:txBody>
                  <a:tcPr/>
                </a:tc>
                <a:tc>
                  <a:txBody>
                    <a:bodyPr/>
                    <a:lstStyle/>
                    <a:p>
                      <a:pPr lvl="0">
                        <a:buNone/>
                      </a:pPr>
                      <a:r>
                        <a:rPr lang="en-US" sz="1200" kern="1200" noProof="0">
                          <a:solidFill>
                            <a:schemeClr val="dk1"/>
                          </a:solidFill>
                          <a:effectLst/>
                          <a:latin typeface="+mn-lt"/>
                          <a:ea typeface="+mn-ea"/>
                          <a:cs typeface="+mn-cs"/>
                        </a:rPr>
                        <a:t>LEDs which trigger once when a correct PIN is given and twice when an incorrect PIN is given</a:t>
                      </a:r>
                      <a:endParaRPr lang="en-US" sz="1200" kern="1200">
                        <a:solidFill>
                          <a:schemeClr val="dk1"/>
                        </a:solidFill>
                        <a:effectLst/>
                        <a:latin typeface="+mn-lt"/>
                        <a:ea typeface="+mn-ea"/>
                        <a:cs typeface="+mn-cs"/>
                      </a:endParaRPr>
                    </a:p>
                  </a:txBody>
                  <a:tcPr/>
                </a:tc>
                <a:tc>
                  <a:txBody>
                    <a:bodyPr/>
                    <a:lstStyle/>
                    <a:p>
                      <a:pPr lvl="0">
                        <a:buNone/>
                      </a:pPr>
                      <a:r>
                        <a:rPr lang="en-US" sz="1200" kern="1200" noProof="0">
                          <a:solidFill>
                            <a:schemeClr val="dk1"/>
                          </a:solidFill>
                          <a:effectLst/>
                          <a:latin typeface="+mn-lt"/>
                          <a:ea typeface="+mn-ea"/>
                          <a:cs typeface="+mn-cs"/>
                        </a:rPr>
                        <a:t>Integrate LEDs into the lock box</a:t>
                      </a:r>
                      <a:endParaRPr lang="en-US" sz="1200" kern="1200">
                        <a:solidFill>
                          <a:schemeClr val="dk1"/>
                        </a:solidFill>
                        <a:effectLst/>
                        <a:latin typeface="+mn-lt"/>
                        <a:ea typeface="+mn-ea"/>
                        <a:cs typeface="+mn-cs"/>
                      </a:endParaRPr>
                    </a:p>
                  </a:txBody>
                  <a:tcPr/>
                </a:tc>
                <a:extLst>
                  <a:ext uri="{0D108BD9-81ED-4DB2-BD59-A6C34878D82A}">
                    <a16:rowId xmlns:a16="http://schemas.microsoft.com/office/drawing/2014/main" val="3321258064"/>
                  </a:ext>
                </a:extLst>
              </a:tr>
            </a:tbl>
          </a:graphicData>
        </a:graphic>
      </p:graphicFrame>
      <p:pic>
        <p:nvPicPr>
          <p:cNvPr id="5" name="Picture 4">
            <a:extLst>
              <a:ext uri="{FF2B5EF4-FFF2-40B4-BE49-F238E27FC236}">
                <a16:creationId xmlns:a16="http://schemas.microsoft.com/office/drawing/2014/main" id="{63414BEB-01F6-8DBE-8B64-6E974C6217CF}"/>
              </a:ext>
            </a:extLst>
          </p:cNvPr>
          <p:cNvPicPr>
            <a:picLocks noChangeAspect="1"/>
          </p:cNvPicPr>
          <p:nvPr/>
        </p:nvPicPr>
        <p:blipFill rotWithShape="1">
          <a:blip r:embed="rId5"/>
          <a:srcRect r="-361" b="13253"/>
          <a:stretch/>
        </p:blipFill>
        <p:spPr>
          <a:xfrm>
            <a:off x="3958" y="2604"/>
            <a:ext cx="1436923" cy="1488484"/>
          </a:xfrm>
          <a:prstGeom prst="rect">
            <a:avLst/>
          </a:prstGeom>
        </p:spPr>
      </p:pic>
      <p:pic>
        <p:nvPicPr>
          <p:cNvPr id="3" name="Recorded Sound">
            <a:hlinkClick r:id="" action="ppaction://media"/>
            <a:extLst>
              <a:ext uri="{FF2B5EF4-FFF2-40B4-BE49-F238E27FC236}">
                <a16:creationId xmlns:a16="http://schemas.microsoft.com/office/drawing/2014/main" id="{3B3F7BA2-981F-8788-DC8D-66C2466CE9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6181" y="6322961"/>
            <a:ext cx="406400" cy="406400"/>
          </a:xfrm>
          <a:prstGeom prst="rect">
            <a:avLst/>
          </a:prstGeom>
        </p:spPr>
      </p:pic>
    </p:spTree>
    <p:extLst>
      <p:ext uri="{BB962C8B-B14F-4D97-AF65-F5344CB8AC3E}">
        <p14:creationId xmlns:p14="http://schemas.microsoft.com/office/powerpoint/2010/main" val="3527332160"/>
      </p:ext>
    </p:extLst>
  </p:cSld>
  <p:clrMapOvr>
    <a:masterClrMapping/>
  </p:clrMapOvr>
  <mc:AlternateContent xmlns:mc="http://schemas.openxmlformats.org/markup-compatibility/2006" xmlns:p14="http://schemas.microsoft.com/office/powerpoint/2010/main">
    <mc:Choice Requires="p14">
      <p:transition spd="slow" p14:dur="2000" advTm="57461"/>
    </mc:Choice>
    <mc:Fallback xmlns="">
      <p:transition spd="slow" advTm="57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69" objId="4"/>
        <p14:stopEvt time="57461" objId="4"/>
      </p14:showEvtLst>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91894-4C3C-2ED0-0629-50D43A406662}"/>
              </a:ext>
            </a:extLst>
          </p:cNvPr>
          <p:cNvSpPr>
            <a:spLocks noGrp="1"/>
          </p:cNvSpPr>
          <p:nvPr>
            <p:ph type="title"/>
          </p:nvPr>
        </p:nvSpPr>
        <p:spPr/>
        <p:txBody>
          <a:bodyPr/>
          <a:lstStyle/>
          <a:p>
            <a:r>
              <a:rPr lang="en-US"/>
              <a:t>Constraints</a:t>
            </a:r>
          </a:p>
        </p:txBody>
      </p:sp>
      <p:pic>
        <p:nvPicPr>
          <p:cNvPr id="4" name="Picture 2">
            <a:extLst>
              <a:ext uri="{FF2B5EF4-FFF2-40B4-BE49-F238E27FC236}">
                <a16:creationId xmlns:a16="http://schemas.microsoft.com/office/drawing/2014/main" id="{48719620-5599-13EF-3DB6-A4326AE198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5BF084A8-7184-6709-339E-090B9493D503}"/>
              </a:ext>
            </a:extLst>
          </p:cNvPr>
          <p:cNvGraphicFramePr>
            <a:graphicFrameLocks noGrp="1"/>
          </p:cNvGraphicFramePr>
          <p:nvPr>
            <p:extLst>
              <p:ext uri="{D42A27DB-BD31-4B8C-83A1-F6EECF244321}">
                <p14:modId xmlns:p14="http://schemas.microsoft.com/office/powerpoint/2010/main" val="3024999523"/>
              </p:ext>
            </p:extLst>
          </p:nvPr>
        </p:nvGraphicFramePr>
        <p:xfrm>
          <a:off x="4064000" y="1818017"/>
          <a:ext cx="4064000" cy="44500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290632235"/>
                    </a:ext>
                  </a:extLst>
                </a:gridCol>
              </a:tblGrid>
              <a:tr h="370840">
                <a:tc>
                  <a:txBody>
                    <a:bodyPr/>
                    <a:lstStyle/>
                    <a:p>
                      <a:r>
                        <a:rPr lang="en-US"/>
                        <a:t>Constraint</a:t>
                      </a:r>
                    </a:p>
                  </a:txBody>
                  <a:tcPr/>
                </a:tc>
                <a:extLst>
                  <a:ext uri="{0D108BD9-81ED-4DB2-BD59-A6C34878D82A}">
                    <a16:rowId xmlns:a16="http://schemas.microsoft.com/office/drawing/2014/main" val="1018516604"/>
                  </a:ext>
                </a:extLst>
              </a:tr>
              <a:tr h="370840">
                <a:tc>
                  <a:txBody>
                    <a:bodyPr/>
                    <a:lstStyle/>
                    <a:p>
                      <a:r>
                        <a:rPr lang="en-US"/>
                        <a:t>Knowledge</a:t>
                      </a:r>
                    </a:p>
                  </a:txBody>
                  <a:tcPr/>
                </a:tc>
                <a:extLst>
                  <a:ext uri="{0D108BD9-81ED-4DB2-BD59-A6C34878D82A}">
                    <a16:rowId xmlns:a16="http://schemas.microsoft.com/office/drawing/2014/main" val="683845466"/>
                  </a:ext>
                </a:extLst>
              </a:tr>
              <a:tr h="370840">
                <a:tc>
                  <a:txBody>
                    <a:bodyPr/>
                    <a:lstStyle/>
                    <a:p>
                      <a:r>
                        <a:rPr lang="en-US" b="1"/>
                        <a:t>Economic</a:t>
                      </a:r>
                    </a:p>
                  </a:txBody>
                  <a:tcPr/>
                </a:tc>
                <a:extLst>
                  <a:ext uri="{0D108BD9-81ED-4DB2-BD59-A6C34878D82A}">
                    <a16:rowId xmlns:a16="http://schemas.microsoft.com/office/drawing/2014/main" val="2250341371"/>
                  </a:ext>
                </a:extLst>
              </a:tr>
              <a:tr h="370840">
                <a:tc>
                  <a:txBody>
                    <a:bodyPr/>
                    <a:lstStyle/>
                    <a:p>
                      <a:r>
                        <a:rPr lang="en-US" b="1"/>
                        <a:t>Time</a:t>
                      </a:r>
                    </a:p>
                  </a:txBody>
                  <a:tcPr/>
                </a:tc>
                <a:extLst>
                  <a:ext uri="{0D108BD9-81ED-4DB2-BD59-A6C34878D82A}">
                    <a16:rowId xmlns:a16="http://schemas.microsoft.com/office/drawing/2014/main" val="1283869277"/>
                  </a:ext>
                </a:extLst>
              </a:tr>
              <a:tr h="370840">
                <a:tc>
                  <a:txBody>
                    <a:bodyPr/>
                    <a:lstStyle/>
                    <a:p>
                      <a:r>
                        <a:rPr lang="en-US"/>
                        <a:t>Environmental</a:t>
                      </a:r>
                    </a:p>
                  </a:txBody>
                  <a:tcPr/>
                </a:tc>
                <a:extLst>
                  <a:ext uri="{0D108BD9-81ED-4DB2-BD59-A6C34878D82A}">
                    <a16:rowId xmlns:a16="http://schemas.microsoft.com/office/drawing/2014/main" val="1103748171"/>
                  </a:ext>
                </a:extLst>
              </a:tr>
              <a:tr h="370840">
                <a:tc>
                  <a:txBody>
                    <a:bodyPr/>
                    <a:lstStyle/>
                    <a:p>
                      <a:r>
                        <a:rPr lang="en-US"/>
                        <a:t>Energy</a:t>
                      </a:r>
                    </a:p>
                  </a:txBody>
                  <a:tcPr/>
                </a:tc>
                <a:extLst>
                  <a:ext uri="{0D108BD9-81ED-4DB2-BD59-A6C34878D82A}">
                    <a16:rowId xmlns:a16="http://schemas.microsoft.com/office/drawing/2014/main" val="23531180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Social</a:t>
                      </a:r>
                    </a:p>
                  </a:txBody>
                  <a:tcPr/>
                </a:tc>
                <a:extLst>
                  <a:ext uri="{0D108BD9-81ED-4DB2-BD59-A6C34878D82A}">
                    <a16:rowId xmlns:a16="http://schemas.microsoft.com/office/drawing/2014/main" val="40358080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Political</a:t>
                      </a:r>
                    </a:p>
                  </a:txBody>
                  <a:tcPr/>
                </a:tc>
                <a:extLst>
                  <a:ext uri="{0D108BD9-81ED-4DB2-BD59-A6C34878D82A}">
                    <a16:rowId xmlns:a16="http://schemas.microsoft.com/office/drawing/2014/main" val="17126552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Ethical</a:t>
                      </a:r>
                    </a:p>
                  </a:txBody>
                  <a:tcPr/>
                </a:tc>
                <a:extLst>
                  <a:ext uri="{0D108BD9-81ED-4DB2-BD59-A6C34878D82A}">
                    <a16:rowId xmlns:a16="http://schemas.microsoft.com/office/drawing/2014/main" val="38348551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Health and Safety</a:t>
                      </a:r>
                    </a:p>
                  </a:txBody>
                  <a:tcPr/>
                </a:tc>
                <a:extLst>
                  <a:ext uri="{0D108BD9-81ED-4DB2-BD59-A6C34878D82A}">
                    <a16:rowId xmlns:a16="http://schemas.microsoft.com/office/drawing/2014/main" val="1296041192"/>
                  </a:ext>
                </a:extLst>
              </a:tr>
              <a:tr h="370840">
                <a:tc>
                  <a:txBody>
                    <a:bodyPr/>
                    <a:lstStyle/>
                    <a:p>
                      <a:r>
                        <a:rPr lang="en-US"/>
                        <a:t>Sustainability</a:t>
                      </a:r>
                    </a:p>
                  </a:txBody>
                  <a:tcPr/>
                </a:tc>
                <a:extLst>
                  <a:ext uri="{0D108BD9-81ED-4DB2-BD59-A6C34878D82A}">
                    <a16:rowId xmlns:a16="http://schemas.microsoft.com/office/drawing/2014/main" val="2205920938"/>
                  </a:ext>
                </a:extLst>
              </a:tr>
              <a:tr h="370840">
                <a:tc>
                  <a:txBody>
                    <a:bodyPr/>
                    <a:lstStyle/>
                    <a:p>
                      <a:r>
                        <a:rPr lang="en-US"/>
                        <a:t>Manufacturability</a:t>
                      </a:r>
                    </a:p>
                  </a:txBody>
                  <a:tcPr/>
                </a:tc>
                <a:extLst>
                  <a:ext uri="{0D108BD9-81ED-4DB2-BD59-A6C34878D82A}">
                    <a16:rowId xmlns:a16="http://schemas.microsoft.com/office/drawing/2014/main" val="3018951208"/>
                  </a:ext>
                </a:extLst>
              </a:tr>
            </a:tbl>
          </a:graphicData>
        </a:graphic>
      </p:graphicFrame>
      <p:pic>
        <p:nvPicPr>
          <p:cNvPr id="10" name="Video 9">
            <a:hlinkClick r:id="" action="ppaction://media"/>
            <a:extLst>
              <a:ext uri="{FF2B5EF4-FFF2-40B4-BE49-F238E27FC236}">
                <a16:creationId xmlns:a16="http://schemas.microsoft.com/office/drawing/2014/main" id="{9EEB0575-3347-9BAB-206A-BADD1C70196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11841803" y="6639128"/>
            <a:ext cx="350195" cy="218872"/>
          </a:xfrm>
          <a:prstGeom prst="rect">
            <a:avLst/>
          </a:prstGeom>
        </p:spPr>
      </p:pic>
    </p:spTree>
    <p:extLst>
      <p:ext uri="{BB962C8B-B14F-4D97-AF65-F5344CB8AC3E}">
        <p14:creationId xmlns:p14="http://schemas.microsoft.com/office/powerpoint/2010/main" val="2481240921"/>
      </p:ext>
    </p:extLst>
  </p:cSld>
  <p:clrMapOvr>
    <a:masterClrMapping/>
  </p:clrMapOvr>
  <mc:AlternateContent xmlns:mc="http://schemas.openxmlformats.org/markup-compatibility/2006" xmlns:p14="http://schemas.microsoft.com/office/powerpoint/2010/main">
    <mc:Choice Requires="p14">
      <p:transition spd="slow" p14:dur="2000" advTm="14746"/>
    </mc:Choice>
    <mc:Fallback xmlns="">
      <p:transition spd="slow" advTm="14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45C19-AC3B-48C6-BD92-8B6D9B752F5B}"/>
              </a:ext>
            </a:extLst>
          </p:cNvPr>
          <p:cNvSpPr>
            <a:spLocks noGrp="1"/>
          </p:cNvSpPr>
          <p:nvPr>
            <p:ph type="ctrTitle"/>
          </p:nvPr>
        </p:nvSpPr>
        <p:spPr/>
        <p:txBody>
          <a:bodyPr/>
          <a:lstStyle/>
          <a:p>
            <a:r>
              <a:rPr lang="en-US">
                <a:cs typeface="Calibri Light"/>
              </a:rPr>
              <a:t>Administrative Content</a:t>
            </a:r>
            <a:endParaRPr lang="en-US"/>
          </a:p>
        </p:txBody>
      </p:sp>
      <p:sp>
        <p:nvSpPr>
          <p:cNvPr id="3" name="Text Placeholder 2">
            <a:extLst>
              <a:ext uri="{FF2B5EF4-FFF2-40B4-BE49-F238E27FC236}">
                <a16:creationId xmlns:a16="http://schemas.microsoft.com/office/drawing/2014/main" id="{244F4A52-75BE-4A13-BF5C-DCCA63E955CB}"/>
              </a:ext>
            </a:extLst>
          </p:cNvPr>
          <p:cNvSpPr>
            <a:spLocks noGrp="1"/>
          </p:cNvSpPr>
          <p:nvPr>
            <p:ph type="subTitle" idx="1"/>
          </p:nvPr>
        </p:nvSpPr>
        <p:spPr/>
        <p:txBody>
          <a:bodyPr/>
          <a:lstStyle/>
          <a:p>
            <a:endParaRPr lang="en-US"/>
          </a:p>
        </p:txBody>
      </p:sp>
      <p:pic>
        <p:nvPicPr>
          <p:cNvPr id="14" name="Audio 13">
            <a:hlinkClick r:id="" action="ppaction://media"/>
            <a:extLst>
              <a:ext uri="{FF2B5EF4-FFF2-40B4-BE49-F238E27FC236}">
                <a16:creationId xmlns:a16="http://schemas.microsoft.com/office/drawing/2014/main" id="{5124B19C-DEF5-F829-2AC7-9DB9B69A79D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80988018"/>
      </p:ext>
    </p:extLst>
  </p:cSld>
  <p:clrMapOvr>
    <a:masterClrMapping/>
  </p:clrMapOvr>
  <mc:AlternateContent xmlns:mc="http://schemas.openxmlformats.org/markup-compatibility/2006" xmlns:p14="http://schemas.microsoft.com/office/powerpoint/2010/main">
    <mc:Choice Requires="p14">
      <p:transition spd="slow" p14:dur="2000" advTm="6317"/>
    </mc:Choice>
    <mc:Fallback xmlns="">
      <p:transition spd="slow" advTm="6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D4A6-C0A8-0F91-5C91-EDEF57D174CD}"/>
              </a:ext>
            </a:extLst>
          </p:cNvPr>
          <p:cNvSpPr>
            <a:spLocks noGrp="1"/>
          </p:cNvSpPr>
          <p:nvPr>
            <p:ph type="title"/>
          </p:nvPr>
        </p:nvSpPr>
        <p:spPr/>
        <p:txBody>
          <a:bodyPr/>
          <a:lstStyle/>
          <a:p>
            <a:r>
              <a:rPr lang="en-US">
                <a:cs typeface="Calibri Light"/>
              </a:rPr>
              <a:t>Division of Tasks</a:t>
            </a:r>
            <a:endParaRPr lang="en-US"/>
          </a:p>
        </p:txBody>
      </p:sp>
      <p:graphicFrame>
        <p:nvGraphicFramePr>
          <p:cNvPr id="5" name="Table 5">
            <a:extLst>
              <a:ext uri="{FF2B5EF4-FFF2-40B4-BE49-F238E27FC236}">
                <a16:creationId xmlns:a16="http://schemas.microsoft.com/office/drawing/2014/main" id="{D6AC6953-2F2A-D76D-3762-17F5DB283273}"/>
              </a:ext>
            </a:extLst>
          </p:cNvPr>
          <p:cNvGraphicFramePr>
            <a:graphicFrameLocks noGrp="1"/>
          </p:cNvGraphicFramePr>
          <p:nvPr>
            <p:ph idx="1"/>
            <p:extLst>
              <p:ext uri="{D42A27DB-BD31-4B8C-83A1-F6EECF244321}">
                <p14:modId xmlns:p14="http://schemas.microsoft.com/office/powerpoint/2010/main" val="270998533"/>
              </p:ext>
            </p:extLst>
          </p:nvPr>
        </p:nvGraphicFramePr>
        <p:xfrm>
          <a:off x="1336109" y="1513561"/>
          <a:ext cx="9701220" cy="4344283"/>
        </p:xfrm>
        <a:graphic>
          <a:graphicData uri="http://schemas.openxmlformats.org/drawingml/2006/table">
            <a:tbl>
              <a:tblPr firstRow="1" bandRow="1">
                <a:tableStyleId>{0660B408-B3CF-4A94-85FC-2B1E0A45F4A2}</a:tableStyleId>
              </a:tblPr>
              <a:tblGrid>
                <a:gridCol w="1940244">
                  <a:extLst>
                    <a:ext uri="{9D8B030D-6E8A-4147-A177-3AD203B41FA5}">
                      <a16:colId xmlns:a16="http://schemas.microsoft.com/office/drawing/2014/main" val="3045032516"/>
                    </a:ext>
                  </a:extLst>
                </a:gridCol>
                <a:gridCol w="1940244">
                  <a:extLst>
                    <a:ext uri="{9D8B030D-6E8A-4147-A177-3AD203B41FA5}">
                      <a16:colId xmlns:a16="http://schemas.microsoft.com/office/drawing/2014/main" val="4113413058"/>
                    </a:ext>
                  </a:extLst>
                </a:gridCol>
                <a:gridCol w="1940244">
                  <a:extLst>
                    <a:ext uri="{9D8B030D-6E8A-4147-A177-3AD203B41FA5}">
                      <a16:colId xmlns:a16="http://schemas.microsoft.com/office/drawing/2014/main" val="193653839"/>
                    </a:ext>
                  </a:extLst>
                </a:gridCol>
                <a:gridCol w="1940244">
                  <a:extLst>
                    <a:ext uri="{9D8B030D-6E8A-4147-A177-3AD203B41FA5}">
                      <a16:colId xmlns:a16="http://schemas.microsoft.com/office/drawing/2014/main" val="1586753151"/>
                    </a:ext>
                  </a:extLst>
                </a:gridCol>
                <a:gridCol w="1940244">
                  <a:extLst>
                    <a:ext uri="{9D8B030D-6E8A-4147-A177-3AD203B41FA5}">
                      <a16:colId xmlns:a16="http://schemas.microsoft.com/office/drawing/2014/main" val="1058380273"/>
                    </a:ext>
                  </a:extLst>
                </a:gridCol>
              </a:tblGrid>
              <a:tr h="606507">
                <a:tc>
                  <a:txBody>
                    <a:bodyPr/>
                    <a:lstStyle/>
                    <a:p>
                      <a:endParaRPr lang="en-US"/>
                    </a:p>
                  </a:txBody>
                  <a:tcPr/>
                </a:tc>
                <a:tc>
                  <a:txBody>
                    <a:bodyPr/>
                    <a:lstStyle/>
                    <a:p>
                      <a:r>
                        <a:rPr lang="en-US"/>
                        <a:t>Andrew</a:t>
                      </a:r>
                    </a:p>
                  </a:txBody>
                  <a:tcPr/>
                </a:tc>
                <a:tc>
                  <a:txBody>
                    <a:bodyPr/>
                    <a:lstStyle/>
                    <a:p>
                      <a:r>
                        <a:rPr lang="en-US"/>
                        <a:t>Linda</a:t>
                      </a:r>
                    </a:p>
                  </a:txBody>
                  <a:tcPr/>
                </a:tc>
                <a:tc>
                  <a:txBody>
                    <a:bodyPr/>
                    <a:lstStyle/>
                    <a:p>
                      <a:r>
                        <a:rPr lang="en-US"/>
                        <a:t>Joel</a:t>
                      </a:r>
                    </a:p>
                  </a:txBody>
                  <a:tcPr/>
                </a:tc>
                <a:tc>
                  <a:txBody>
                    <a:bodyPr/>
                    <a:lstStyle/>
                    <a:p>
                      <a:r>
                        <a:rPr lang="en-US"/>
                        <a:t>Mohamed</a:t>
                      </a:r>
                    </a:p>
                  </a:txBody>
                  <a:tcPr/>
                </a:tc>
                <a:extLst>
                  <a:ext uri="{0D108BD9-81ED-4DB2-BD59-A6C34878D82A}">
                    <a16:rowId xmlns:a16="http://schemas.microsoft.com/office/drawing/2014/main" val="239333337"/>
                  </a:ext>
                </a:extLst>
              </a:tr>
              <a:tr h="606507">
                <a:tc>
                  <a:txBody>
                    <a:bodyPr/>
                    <a:lstStyle/>
                    <a:p>
                      <a:r>
                        <a:rPr lang="en-US"/>
                        <a:t>Frontend</a:t>
                      </a:r>
                    </a:p>
                  </a:txBody>
                  <a:tcPr/>
                </a:tc>
                <a:tc>
                  <a:txBody>
                    <a:bodyPr/>
                    <a:lstStyle/>
                    <a:p>
                      <a:endParaRPr lang="en-US"/>
                    </a:p>
                  </a:txBody>
                  <a:tcPr/>
                </a:tc>
                <a:tc>
                  <a:txBody>
                    <a:bodyPr/>
                    <a:lstStyle/>
                    <a:p>
                      <a:endParaRPr lang="en-US"/>
                    </a:p>
                  </a:txBody>
                  <a:tcPr/>
                </a:tc>
                <a:tc>
                  <a:txBody>
                    <a:bodyPr/>
                    <a:lstStyle/>
                    <a:p>
                      <a:r>
                        <a:rPr lang="en-US"/>
                        <a:t>X</a:t>
                      </a:r>
                    </a:p>
                  </a:txBody>
                  <a:tcPr/>
                </a:tc>
                <a:tc>
                  <a:txBody>
                    <a:bodyPr/>
                    <a:lstStyle/>
                    <a:p>
                      <a:r>
                        <a:rPr lang="en-US"/>
                        <a:t>X</a:t>
                      </a:r>
                    </a:p>
                  </a:txBody>
                  <a:tcPr/>
                </a:tc>
                <a:extLst>
                  <a:ext uri="{0D108BD9-81ED-4DB2-BD59-A6C34878D82A}">
                    <a16:rowId xmlns:a16="http://schemas.microsoft.com/office/drawing/2014/main" val="1546219919"/>
                  </a:ext>
                </a:extLst>
              </a:tr>
              <a:tr h="606507">
                <a:tc>
                  <a:txBody>
                    <a:bodyPr/>
                    <a:lstStyle/>
                    <a:p>
                      <a:pPr lvl="0" algn="l">
                        <a:lnSpc>
                          <a:spcPct val="100000"/>
                        </a:lnSpc>
                        <a:spcBef>
                          <a:spcPts val="0"/>
                        </a:spcBef>
                        <a:spcAft>
                          <a:spcPts val="0"/>
                        </a:spcAft>
                        <a:buNone/>
                      </a:pPr>
                      <a:r>
                        <a:rPr lang="en-US" sz="1800" u="none" strike="noStrike" noProof="0"/>
                        <a:t>Backend</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a:t>X</a:t>
                      </a:r>
                    </a:p>
                  </a:txBody>
                  <a:tcPr/>
                </a:tc>
                <a:extLst>
                  <a:ext uri="{0D108BD9-81ED-4DB2-BD59-A6C34878D82A}">
                    <a16:rowId xmlns:a16="http://schemas.microsoft.com/office/drawing/2014/main" val="2808268474"/>
                  </a:ext>
                </a:extLst>
              </a:tr>
              <a:tr h="606507">
                <a:tc>
                  <a:txBody>
                    <a:bodyPr/>
                    <a:lstStyle/>
                    <a:p>
                      <a:pPr lvl="0" algn="l">
                        <a:lnSpc>
                          <a:spcPct val="100000"/>
                        </a:lnSpc>
                        <a:spcBef>
                          <a:spcPts val="0"/>
                        </a:spcBef>
                        <a:spcAft>
                          <a:spcPts val="0"/>
                        </a:spcAft>
                        <a:buNone/>
                      </a:pPr>
                      <a:r>
                        <a:rPr lang="en-US" sz="1800" u="none" strike="noStrike" noProof="0"/>
                        <a:t>API</a:t>
                      </a:r>
                    </a:p>
                  </a:txBody>
                  <a:tcPr/>
                </a:tc>
                <a:tc>
                  <a:txBody>
                    <a:bodyPr/>
                    <a:lstStyle/>
                    <a:p>
                      <a:pPr lvl="0">
                        <a:buNone/>
                      </a:pPr>
                      <a:endParaRPr lang="en-US"/>
                    </a:p>
                  </a:txBody>
                  <a:tcPr/>
                </a:tc>
                <a:tc>
                  <a:txBody>
                    <a:bodyPr/>
                    <a:lstStyle/>
                    <a:p>
                      <a:pPr lvl="0">
                        <a:buNone/>
                      </a:pPr>
                      <a:endParaRPr lang="en-US"/>
                    </a:p>
                  </a:txBody>
                  <a:tcPr/>
                </a:tc>
                <a:tc>
                  <a:txBody>
                    <a:bodyPr/>
                    <a:lstStyle/>
                    <a:p>
                      <a:pPr lvl="0">
                        <a:buNone/>
                      </a:pPr>
                      <a:r>
                        <a:rPr lang="en-US"/>
                        <a:t>X</a:t>
                      </a:r>
                    </a:p>
                  </a:txBody>
                  <a:tcPr/>
                </a:tc>
                <a:tc>
                  <a:txBody>
                    <a:bodyPr/>
                    <a:lstStyle/>
                    <a:p>
                      <a:pPr lvl="0">
                        <a:buNone/>
                      </a:pPr>
                      <a:r>
                        <a:rPr lang="en-US"/>
                        <a:t>X</a:t>
                      </a:r>
                    </a:p>
                  </a:txBody>
                  <a:tcPr/>
                </a:tc>
                <a:extLst>
                  <a:ext uri="{0D108BD9-81ED-4DB2-BD59-A6C34878D82A}">
                    <a16:rowId xmlns:a16="http://schemas.microsoft.com/office/drawing/2014/main" val="3031978352"/>
                  </a:ext>
                </a:extLst>
              </a:tr>
              <a:tr h="606507">
                <a:tc>
                  <a:txBody>
                    <a:bodyPr/>
                    <a:lstStyle/>
                    <a:p>
                      <a:r>
                        <a:rPr lang="en-US"/>
                        <a:t>PCB</a:t>
                      </a:r>
                    </a:p>
                  </a:txBody>
                  <a:tcPr/>
                </a:tc>
                <a:tc>
                  <a:txBody>
                    <a:bodyPr/>
                    <a:lstStyle/>
                    <a:p>
                      <a:r>
                        <a:rPr lang="en-US"/>
                        <a:t>X</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211891965"/>
                  </a:ext>
                </a:extLst>
              </a:tr>
              <a:tr h="705241">
                <a:tc>
                  <a:txBody>
                    <a:bodyPr/>
                    <a:lstStyle/>
                    <a:p>
                      <a:r>
                        <a:rPr lang="en-US"/>
                        <a:t>MCU Programming</a:t>
                      </a:r>
                    </a:p>
                  </a:txBody>
                  <a:tcPr/>
                </a:tc>
                <a:tc>
                  <a:txBody>
                    <a:bodyPr/>
                    <a:lstStyle/>
                    <a:p>
                      <a:pPr lvl="0">
                        <a:buNone/>
                      </a:pPr>
                      <a:r>
                        <a:rPr lang="en-US"/>
                        <a:t>X</a:t>
                      </a:r>
                    </a:p>
                  </a:txBody>
                  <a:tcPr/>
                </a:tc>
                <a:tc>
                  <a:txBody>
                    <a:bodyPr/>
                    <a:lstStyle/>
                    <a:p>
                      <a:r>
                        <a:rPr lang="en-US"/>
                        <a:t>X</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487062443"/>
                  </a:ext>
                </a:extLst>
              </a:tr>
              <a:tr h="606507">
                <a:tc>
                  <a:txBody>
                    <a:bodyPr/>
                    <a:lstStyle/>
                    <a:p>
                      <a:r>
                        <a:rPr lang="en-US"/>
                        <a:t>CAD</a:t>
                      </a:r>
                    </a:p>
                  </a:txBody>
                  <a:tcPr/>
                </a:tc>
                <a:tc>
                  <a:txBody>
                    <a:bodyPr/>
                    <a:lstStyle/>
                    <a:p>
                      <a:endParaRPr lang="en-US"/>
                    </a:p>
                  </a:txBody>
                  <a:tcPr/>
                </a:tc>
                <a:tc>
                  <a:txBody>
                    <a:bodyPr/>
                    <a:lstStyle/>
                    <a:p>
                      <a:r>
                        <a:rPr lang="en-US"/>
                        <a:t>X</a:t>
                      </a:r>
                    </a:p>
                  </a:txBody>
                  <a:tcPr/>
                </a:tc>
                <a:tc>
                  <a:txBody>
                    <a:bodyPr/>
                    <a:lstStyle/>
                    <a:p>
                      <a:r>
                        <a:rPr lang="en-US"/>
                        <a:t>X</a:t>
                      </a:r>
                    </a:p>
                  </a:txBody>
                  <a:tcPr/>
                </a:tc>
                <a:tc>
                  <a:txBody>
                    <a:bodyPr/>
                    <a:lstStyle/>
                    <a:p>
                      <a:endParaRPr lang="en-US"/>
                    </a:p>
                  </a:txBody>
                  <a:tcPr/>
                </a:tc>
                <a:extLst>
                  <a:ext uri="{0D108BD9-81ED-4DB2-BD59-A6C34878D82A}">
                    <a16:rowId xmlns:a16="http://schemas.microsoft.com/office/drawing/2014/main" val="3527419878"/>
                  </a:ext>
                </a:extLst>
              </a:tr>
            </a:tbl>
          </a:graphicData>
        </a:graphic>
      </p:graphicFrame>
      <p:pic>
        <p:nvPicPr>
          <p:cNvPr id="6" name="Picture 5">
            <a:extLst>
              <a:ext uri="{FF2B5EF4-FFF2-40B4-BE49-F238E27FC236}">
                <a16:creationId xmlns:a16="http://schemas.microsoft.com/office/drawing/2014/main" id="{7D0093FA-DC9E-C5F9-987C-FA9FFBA737AE}"/>
              </a:ext>
            </a:extLst>
          </p:cNvPr>
          <p:cNvPicPr>
            <a:picLocks noChangeAspect="1"/>
          </p:cNvPicPr>
          <p:nvPr/>
        </p:nvPicPr>
        <p:blipFill rotWithShape="1">
          <a:blip r:embed="rId5"/>
          <a:srcRect r="-361" b="13253"/>
          <a:stretch/>
        </p:blipFill>
        <p:spPr>
          <a:xfrm>
            <a:off x="3958" y="2604"/>
            <a:ext cx="1436923" cy="1488484"/>
          </a:xfrm>
          <a:prstGeom prst="rect">
            <a:avLst/>
          </a:prstGeom>
        </p:spPr>
      </p:pic>
      <p:pic>
        <p:nvPicPr>
          <p:cNvPr id="13" name="Recorded Sound">
            <a:hlinkClick r:id="" action="ppaction://media"/>
            <a:extLst>
              <a:ext uri="{FF2B5EF4-FFF2-40B4-BE49-F238E27FC236}">
                <a16:creationId xmlns:a16="http://schemas.microsoft.com/office/drawing/2014/main" id="{1B78412E-8A2A-C09A-A83A-3481DC0D2F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99333" y="6290733"/>
            <a:ext cx="406400" cy="406400"/>
          </a:xfrm>
          <a:prstGeom prst="rect">
            <a:avLst/>
          </a:prstGeom>
        </p:spPr>
      </p:pic>
    </p:spTree>
    <p:extLst>
      <p:ext uri="{BB962C8B-B14F-4D97-AF65-F5344CB8AC3E}">
        <p14:creationId xmlns:p14="http://schemas.microsoft.com/office/powerpoint/2010/main" val="817001504"/>
      </p:ext>
    </p:extLst>
  </p:cSld>
  <p:clrMapOvr>
    <a:masterClrMapping/>
  </p:clrMapOvr>
  <mc:AlternateContent xmlns:mc="http://schemas.openxmlformats.org/markup-compatibility/2006" xmlns:p14="http://schemas.microsoft.com/office/powerpoint/2010/main">
    <mc:Choice Requires="p14">
      <p:transition spd="slow" p14:dur="2000" advTm="34214"/>
    </mc:Choice>
    <mc:Fallback xmlns="">
      <p:transition spd="slow" advTm="34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1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extLst>
    <p:ext uri="{E180D4A7-C9FB-4DFB-919C-405C955672EB}">
      <p14:showEvtLst xmlns:p14="http://schemas.microsoft.com/office/powerpoint/2010/main">
        <p14:playEvt time="229" objId="4"/>
        <p14:stopEvt time="33650" objId="4"/>
      </p14:showEvtLst>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19DCC-55FE-FB22-4D56-53ECE25E206D}"/>
              </a:ext>
            </a:extLst>
          </p:cNvPr>
          <p:cNvSpPr>
            <a:spLocks noGrp="1"/>
          </p:cNvSpPr>
          <p:nvPr>
            <p:ph type="title"/>
          </p:nvPr>
        </p:nvSpPr>
        <p:spPr/>
        <p:txBody>
          <a:bodyPr/>
          <a:lstStyle/>
          <a:p>
            <a:r>
              <a:rPr lang="en-US">
                <a:cs typeface="Calibri Light"/>
              </a:rPr>
              <a:t>Budget and Financing</a:t>
            </a:r>
            <a:endParaRPr lang="en-US"/>
          </a:p>
        </p:txBody>
      </p:sp>
      <p:graphicFrame>
        <p:nvGraphicFramePr>
          <p:cNvPr id="13" name="Table 12">
            <a:extLst>
              <a:ext uri="{FF2B5EF4-FFF2-40B4-BE49-F238E27FC236}">
                <a16:creationId xmlns:a16="http://schemas.microsoft.com/office/drawing/2014/main" id="{AC597B0A-08F5-8E9A-F0B2-0F30866AAFD9}"/>
              </a:ext>
            </a:extLst>
          </p:cNvPr>
          <p:cNvGraphicFramePr>
            <a:graphicFrameLocks noGrp="1"/>
          </p:cNvGraphicFramePr>
          <p:nvPr>
            <p:extLst>
              <p:ext uri="{D42A27DB-BD31-4B8C-83A1-F6EECF244321}">
                <p14:modId xmlns:p14="http://schemas.microsoft.com/office/powerpoint/2010/main" val="2446890176"/>
              </p:ext>
            </p:extLst>
          </p:nvPr>
        </p:nvGraphicFramePr>
        <p:xfrm>
          <a:off x="1064712" y="1471808"/>
          <a:ext cx="10099674" cy="4206240"/>
        </p:xfrm>
        <a:graphic>
          <a:graphicData uri="http://schemas.openxmlformats.org/drawingml/2006/table">
            <a:tbl>
              <a:tblPr firstRow="1" bandRow="1">
                <a:tableStyleId>{0660B408-B3CF-4A94-85FC-2B1E0A45F4A2}</a:tableStyleId>
              </a:tblPr>
              <a:tblGrid>
                <a:gridCol w="2269788">
                  <a:extLst>
                    <a:ext uri="{9D8B030D-6E8A-4147-A177-3AD203B41FA5}">
                      <a16:colId xmlns:a16="http://schemas.microsoft.com/office/drawing/2014/main" val="4026105557"/>
                    </a:ext>
                  </a:extLst>
                </a:gridCol>
                <a:gridCol w="1425215">
                  <a:extLst>
                    <a:ext uri="{9D8B030D-6E8A-4147-A177-3AD203B41FA5}">
                      <a16:colId xmlns:a16="http://schemas.microsoft.com/office/drawing/2014/main" val="3782306147"/>
                    </a:ext>
                  </a:extLst>
                </a:gridCol>
                <a:gridCol w="1724335">
                  <a:extLst>
                    <a:ext uri="{9D8B030D-6E8A-4147-A177-3AD203B41FA5}">
                      <a16:colId xmlns:a16="http://schemas.microsoft.com/office/drawing/2014/main" val="4053721632"/>
                    </a:ext>
                  </a:extLst>
                </a:gridCol>
                <a:gridCol w="1143691">
                  <a:extLst>
                    <a:ext uri="{9D8B030D-6E8A-4147-A177-3AD203B41FA5}">
                      <a16:colId xmlns:a16="http://schemas.microsoft.com/office/drawing/2014/main" val="2057337080"/>
                    </a:ext>
                  </a:extLst>
                </a:gridCol>
                <a:gridCol w="1917882">
                  <a:extLst>
                    <a:ext uri="{9D8B030D-6E8A-4147-A177-3AD203B41FA5}">
                      <a16:colId xmlns:a16="http://schemas.microsoft.com/office/drawing/2014/main" val="1603502952"/>
                    </a:ext>
                  </a:extLst>
                </a:gridCol>
                <a:gridCol w="1618763">
                  <a:extLst>
                    <a:ext uri="{9D8B030D-6E8A-4147-A177-3AD203B41FA5}">
                      <a16:colId xmlns:a16="http://schemas.microsoft.com/office/drawing/2014/main" val="254645594"/>
                    </a:ext>
                  </a:extLst>
                </a:gridCol>
              </a:tblGrid>
              <a:tr h="456678">
                <a:tc>
                  <a:txBody>
                    <a:bodyPr/>
                    <a:lstStyle/>
                    <a:p>
                      <a:pPr rtl="0" fontAlgn="base"/>
                      <a:r>
                        <a:rPr lang="en-US" sz="1200">
                          <a:effectLst/>
                        </a:rPr>
                        <a:t>Part Description </a:t>
                      </a:r>
                      <a:endParaRPr lang="en-US">
                        <a:effectLst/>
                      </a:endParaRPr>
                    </a:p>
                  </a:txBody>
                  <a:tcPr/>
                </a:tc>
                <a:tc>
                  <a:txBody>
                    <a:bodyPr/>
                    <a:lstStyle/>
                    <a:p>
                      <a:pPr rtl="0" fontAlgn="base"/>
                      <a:r>
                        <a:rPr lang="en-US" sz="1200">
                          <a:effectLst/>
                        </a:rPr>
                        <a:t>Qty Needed </a:t>
                      </a:r>
                      <a:endParaRPr lang="en-US">
                        <a:effectLst/>
                      </a:endParaRPr>
                    </a:p>
                  </a:txBody>
                  <a:tcPr/>
                </a:tc>
                <a:tc>
                  <a:txBody>
                    <a:bodyPr/>
                    <a:lstStyle/>
                    <a:p>
                      <a:pPr rtl="0" fontAlgn="base"/>
                      <a:r>
                        <a:rPr lang="en-US" sz="1200">
                          <a:effectLst/>
                        </a:rPr>
                        <a:t>Actual Price/Unit </a:t>
                      </a:r>
                      <a:endParaRPr lang="en-US">
                        <a:effectLst/>
                      </a:endParaRPr>
                    </a:p>
                  </a:txBody>
                  <a:tcPr/>
                </a:tc>
                <a:tc>
                  <a:txBody>
                    <a:bodyPr/>
                    <a:lstStyle/>
                    <a:p>
                      <a:pPr rtl="0" fontAlgn="base"/>
                      <a:r>
                        <a:rPr lang="en-US" sz="1200">
                          <a:effectLst/>
                        </a:rPr>
                        <a:t>Estimated Price/Unit </a:t>
                      </a:r>
                      <a:endParaRPr lang="en-US">
                        <a:effectLst/>
                      </a:endParaRPr>
                    </a:p>
                  </a:txBody>
                  <a:tcPr/>
                </a:tc>
                <a:tc>
                  <a:txBody>
                    <a:bodyPr/>
                    <a:lstStyle/>
                    <a:p>
                      <a:pPr rtl="0" fontAlgn="base"/>
                      <a:r>
                        <a:rPr lang="en-US" sz="1200">
                          <a:effectLst/>
                        </a:rPr>
                        <a:t>Actual Total Price </a:t>
                      </a:r>
                      <a:endParaRPr lang="en-US">
                        <a:effectLst/>
                      </a:endParaRPr>
                    </a:p>
                  </a:txBody>
                  <a:tcPr/>
                </a:tc>
                <a:tc>
                  <a:txBody>
                    <a:bodyPr/>
                    <a:lstStyle/>
                    <a:p>
                      <a:pPr rtl="0" fontAlgn="base"/>
                      <a:r>
                        <a:rPr lang="en-US" sz="1200">
                          <a:effectLst/>
                        </a:rPr>
                        <a:t>Estimated Total Price </a:t>
                      </a:r>
                      <a:endParaRPr lang="en-US">
                        <a:effectLst/>
                      </a:endParaRPr>
                    </a:p>
                  </a:txBody>
                  <a:tcPr/>
                </a:tc>
                <a:extLst>
                  <a:ext uri="{0D108BD9-81ED-4DB2-BD59-A6C34878D82A}">
                    <a16:rowId xmlns:a16="http://schemas.microsoft.com/office/drawing/2014/main" val="3238711082"/>
                  </a:ext>
                </a:extLst>
              </a:tr>
              <a:tr h="274006">
                <a:tc>
                  <a:txBody>
                    <a:bodyPr/>
                    <a:lstStyle/>
                    <a:p>
                      <a:pPr rtl="0" fontAlgn="base"/>
                      <a:r>
                        <a:rPr lang="en-US" sz="1200">
                          <a:effectLst/>
                        </a:rPr>
                        <a:t>Raspberry Pi 4B</a:t>
                      </a:r>
                    </a:p>
                  </a:txBody>
                  <a:tcPr/>
                </a:tc>
                <a:tc>
                  <a:txBody>
                    <a:bodyPr/>
                    <a:lstStyle/>
                    <a:p>
                      <a:pPr rtl="0" fontAlgn="base"/>
                      <a:r>
                        <a:rPr lang="en-US" sz="1200">
                          <a:effectLst/>
                        </a:rPr>
                        <a:t>1 </a:t>
                      </a:r>
                      <a:endParaRPr lang="en-US">
                        <a:effectLst/>
                      </a:endParaRPr>
                    </a:p>
                  </a:txBody>
                  <a:tcPr/>
                </a:tc>
                <a:tc>
                  <a:txBody>
                    <a:bodyPr/>
                    <a:lstStyle/>
                    <a:p>
                      <a:pPr rtl="0" fontAlgn="base"/>
                      <a:r>
                        <a:rPr lang="en-US" sz="1200">
                          <a:effectLst/>
                        </a:rPr>
                        <a:t>$0 </a:t>
                      </a:r>
                      <a:endParaRPr lang="en-US">
                        <a:effectLst/>
                      </a:endParaRPr>
                    </a:p>
                  </a:txBody>
                  <a:tcPr/>
                </a:tc>
                <a:tc>
                  <a:txBody>
                    <a:bodyPr/>
                    <a:lstStyle/>
                    <a:p>
                      <a:pPr rtl="0" fontAlgn="base"/>
                      <a:r>
                        <a:rPr lang="en-US" sz="1200">
                          <a:effectLst/>
                        </a:rPr>
                        <a:t>$35 </a:t>
                      </a:r>
                      <a:endParaRPr lang="en-US">
                        <a:effectLst/>
                      </a:endParaRPr>
                    </a:p>
                  </a:txBody>
                  <a:tcPr/>
                </a:tc>
                <a:tc>
                  <a:txBody>
                    <a:bodyPr/>
                    <a:lstStyle/>
                    <a:p>
                      <a:pPr rtl="0" fontAlgn="base"/>
                      <a:r>
                        <a:rPr lang="en-US" sz="1200">
                          <a:effectLst/>
                        </a:rPr>
                        <a:t>$0 </a:t>
                      </a:r>
                      <a:endParaRPr lang="en-US">
                        <a:effectLst/>
                      </a:endParaRPr>
                    </a:p>
                  </a:txBody>
                  <a:tcPr/>
                </a:tc>
                <a:tc>
                  <a:txBody>
                    <a:bodyPr/>
                    <a:lstStyle/>
                    <a:p>
                      <a:pPr rtl="0" fontAlgn="base"/>
                      <a:r>
                        <a:rPr lang="en-US" sz="1200">
                          <a:effectLst/>
                        </a:rPr>
                        <a:t>$35 </a:t>
                      </a:r>
                      <a:endParaRPr lang="en-US">
                        <a:effectLst/>
                      </a:endParaRPr>
                    </a:p>
                  </a:txBody>
                  <a:tcPr/>
                </a:tc>
                <a:extLst>
                  <a:ext uri="{0D108BD9-81ED-4DB2-BD59-A6C34878D82A}">
                    <a16:rowId xmlns:a16="http://schemas.microsoft.com/office/drawing/2014/main" val="2733218916"/>
                  </a:ext>
                </a:extLst>
              </a:tr>
              <a:tr h="456678">
                <a:tc>
                  <a:txBody>
                    <a:bodyPr/>
                    <a:lstStyle/>
                    <a:p>
                      <a:pPr rtl="0" fontAlgn="base"/>
                      <a:r>
                        <a:rPr lang="en-US" sz="1200">
                          <a:effectLst/>
                          <a:hlinkClick r:id="rId5"/>
                        </a:rPr>
                        <a:t>Assorted Wires, LED, and other components</a:t>
                      </a:r>
                      <a:r>
                        <a:rPr lang="en-US" sz="1200">
                          <a:effectLst/>
                        </a:rPr>
                        <a:t> </a:t>
                      </a:r>
                      <a:endParaRPr lang="en-US">
                        <a:effectLst/>
                      </a:endParaRPr>
                    </a:p>
                  </a:txBody>
                  <a:tcPr/>
                </a:tc>
                <a:tc>
                  <a:txBody>
                    <a:bodyPr/>
                    <a:lstStyle/>
                    <a:p>
                      <a:pPr rtl="0" fontAlgn="base"/>
                      <a:r>
                        <a:rPr lang="en-US" sz="1200">
                          <a:effectLst/>
                        </a:rPr>
                        <a:t>- </a:t>
                      </a:r>
                      <a:endParaRPr lang="en-US">
                        <a:effectLst/>
                      </a:endParaRPr>
                    </a:p>
                  </a:txBody>
                  <a:tcPr/>
                </a:tc>
                <a:tc>
                  <a:txBody>
                    <a:bodyPr/>
                    <a:lstStyle/>
                    <a:p>
                      <a:pPr rtl="0" fontAlgn="base"/>
                      <a:r>
                        <a:rPr lang="en-US" sz="1200">
                          <a:effectLst/>
                        </a:rPr>
                        <a:t>$0 </a:t>
                      </a:r>
                      <a:endParaRPr lang="en-US">
                        <a:effectLst/>
                      </a:endParaRPr>
                    </a:p>
                  </a:txBody>
                  <a:tcPr/>
                </a:tc>
                <a:tc>
                  <a:txBody>
                    <a:bodyPr/>
                    <a:lstStyle/>
                    <a:p>
                      <a:pPr rtl="0" fontAlgn="base"/>
                      <a:r>
                        <a:rPr lang="en-US" sz="1200">
                          <a:effectLst/>
                        </a:rPr>
                        <a:t>$17 </a:t>
                      </a:r>
                      <a:endParaRPr lang="en-US">
                        <a:effectLst/>
                      </a:endParaRPr>
                    </a:p>
                  </a:txBody>
                  <a:tcPr/>
                </a:tc>
                <a:tc>
                  <a:txBody>
                    <a:bodyPr/>
                    <a:lstStyle/>
                    <a:p>
                      <a:pPr rtl="0" fontAlgn="base"/>
                      <a:r>
                        <a:rPr lang="en-US" sz="1200">
                          <a:effectLst/>
                        </a:rPr>
                        <a:t>$0 </a:t>
                      </a:r>
                      <a:endParaRPr lang="en-US">
                        <a:effectLst/>
                      </a:endParaRPr>
                    </a:p>
                  </a:txBody>
                  <a:tcPr/>
                </a:tc>
                <a:tc>
                  <a:txBody>
                    <a:bodyPr/>
                    <a:lstStyle/>
                    <a:p>
                      <a:pPr rtl="0" fontAlgn="base"/>
                      <a:r>
                        <a:rPr lang="en-US" sz="1200">
                          <a:effectLst/>
                        </a:rPr>
                        <a:t>$17 </a:t>
                      </a:r>
                      <a:endParaRPr lang="en-US">
                        <a:effectLst/>
                      </a:endParaRPr>
                    </a:p>
                  </a:txBody>
                  <a:tcPr/>
                </a:tc>
                <a:extLst>
                  <a:ext uri="{0D108BD9-81ED-4DB2-BD59-A6C34878D82A}">
                    <a16:rowId xmlns:a16="http://schemas.microsoft.com/office/drawing/2014/main" val="1219338140"/>
                  </a:ext>
                </a:extLst>
              </a:tr>
              <a:tr h="239765">
                <a:tc>
                  <a:txBody>
                    <a:bodyPr/>
                    <a:lstStyle/>
                    <a:p>
                      <a:pPr rtl="0" fontAlgn="base"/>
                      <a:r>
                        <a:rPr lang="en-US" sz="1200">
                          <a:effectLst/>
                          <a:hlinkClick r:id="rId6"/>
                        </a:rPr>
                        <a:t>Camera</a:t>
                      </a:r>
                      <a:r>
                        <a:rPr lang="en-US" sz="1200">
                          <a:effectLst/>
                        </a:rPr>
                        <a:t> </a:t>
                      </a:r>
                      <a:endParaRPr lang="en-US">
                        <a:effectLst/>
                      </a:endParaRPr>
                    </a:p>
                  </a:txBody>
                  <a:tcPr/>
                </a:tc>
                <a:tc>
                  <a:txBody>
                    <a:bodyPr/>
                    <a:lstStyle/>
                    <a:p>
                      <a:pPr rtl="0" fontAlgn="base"/>
                      <a:r>
                        <a:rPr lang="en-US" sz="1200">
                          <a:effectLst/>
                        </a:rPr>
                        <a:t>2 </a:t>
                      </a:r>
                      <a:endParaRPr lang="en-US">
                        <a:effectLst/>
                      </a:endParaRPr>
                    </a:p>
                  </a:txBody>
                  <a:tcPr/>
                </a:tc>
                <a:tc>
                  <a:txBody>
                    <a:bodyPr/>
                    <a:lstStyle/>
                    <a:p>
                      <a:pPr rtl="0" fontAlgn="base"/>
                      <a:r>
                        <a:rPr lang="en-US" sz="1200">
                          <a:effectLst/>
                        </a:rPr>
                        <a:t>$15 </a:t>
                      </a:r>
                      <a:endParaRPr lang="en-US">
                        <a:effectLst/>
                      </a:endParaRPr>
                    </a:p>
                  </a:txBody>
                  <a:tcPr/>
                </a:tc>
                <a:tc>
                  <a:txBody>
                    <a:bodyPr/>
                    <a:lstStyle/>
                    <a:p>
                      <a:pPr rtl="0" fontAlgn="base"/>
                      <a:r>
                        <a:rPr lang="en-US" sz="1200">
                          <a:effectLst/>
                        </a:rPr>
                        <a:t>$15 </a:t>
                      </a:r>
                      <a:endParaRPr lang="en-US">
                        <a:effectLst/>
                      </a:endParaRPr>
                    </a:p>
                  </a:txBody>
                  <a:tcPr/>
                </a:tc>
                <a:tc>
                  <a:txBody>
                    <a:bodyPr/>
                    <a:lstStyle/>
                    <a:p>
                      <a:pPr rtl="0" fontAlgn="base"/>
                      <a:r>
                        <a:rPr lang="en-US" sz="1200">
                          <a:effectLst/>
                        </a:rPr>
                        <a:t>$30 </a:t>
                      </a:r>
                      <a:endParaRPr lang="en-US">
                        <a:effectLst/>
                      </a:endParaRPr>
                    </a:p>
                  </a:txBody>
                  <a:tcPr/>
                </a:tc>
                <a:tc>
                  <a:txBody>
                    <a:bodyPr/>
                    <a:lstStyle/>
                    <a:p>
                      <a:pPr rtl="0" fontAlgn="base"/>
                      <a:r>
                        <a:rPr lang="en-US" sz="1200">
                          <a:effectLst/>
                        </a:rPr>
                        <a:t>$15 </a:t>
                      </a:r>
                      <a:endParaRPr lang="en-US">
                        <a:effectLst/>
                      </a:endParaRPr>
                    </a:p>
                  </a:txBody>
                  <a:tcPr/>
                </a:tc>
                <a:extLst>
                  <a:ext uri="{0D108BD9-81ED-4DB2-BD59-A6C34878D82A}">
                    <a16:rowId xmlns:a16="http://schemas.microsoft.com/office/drawing/2014/main" val="1103649319"/>
                  </a:ext>
                </a:extLst>
              </a:tr>
              <a:tr h="239765">
                <a:tc>
                  <a:txBody>
                    <a:bodyPr/>
                    <a:lstStyle/>
                    <a:p>
                      <a:pPr rtl="0" fontAlgn="base"/>
                      <a:r>
                        <a:rPr lang="en-US" sz="1200">
                          <a:effectLst/>
                          <a:hlinkClick r:id="rId7"/>
                        </a:rPr>
                        <a:t>Keypad</a:t>
                      </a:r>
                      <a:r>
                        <a:rPr lang="en-US" sz="1200">
                          <a:effectLst/>
                        </a:rPr>
                        <a:t> </a:t>
                      </a:r>
                      <a:endParaRPr lang="en-US">
                        <a:effectLst/>
                      </a:endParaRPr>
                    </a:p>
                  </a:txBody>
                  <a:tcPr/>
                </a:tc>
                <a:tc>
                  <a:txBody>
                    <a:bodyPr/>
                    <a:lstStyle/>
                    <a:p>
                      <a:pPr rtl="0" fontAlgn="base"/>
                      <a:r>
                        <a:rPr lang="en-US" sz="1200">
                          <a:effectLst/>
                        </a:rPr>
                        <a:t>2 </a:t>
                      </a:r>
                      <a:endParaRPr lang="en-US">
                        <a:effectLst/>
                      </a:endParaRPr>
                    </a:p>
                  </a:txBody>
                  <a:tcPr/>
                </a:tc>
                <a:tc>
                  <a:txBody>
                    <a:bodyPr/>
                    <a:lstStyle/>
                    <a:p>
                      <a:pPr rtl="0" fontAlgn="base"/>
                      <a:r>
                        <a:rPr lang="en-US" sz="1200">
                          <a:effectLst/>
                        </a:rPr>
                        <a:t>$0 </a:t>
                      </a:r>
                      <a:endParaRPr lang="en-US">
                        <a:effectLst/>
                      </a:endParaRPr>
                    </a:p>
                  </a:txBody>
                  <a:tcPr/>
                </a:tc>
                <a:tc>
                  <a:txBody>
                    <a:bodyPr/>
                    <a:lstStyle/>
                    <a:p>
                      <a:pPr rtl="0" fontAlgn="base"/>
                      <a:r>
                        <a:rPr lang="en-US" sz="1200">
                          <a:effectLst/>
                        </a:rPr>
                        <a:t>$9 </a:t>
                      </a:r>
                      <a:endParaRPr lang="en-US">
                        <a:effectLst/>
                      </a:endParaRPr>
                    </a:p>
                  </a:txBody>
                  <a:tcPr/>
                </a:tc>
                <a:tc>
                  <a:txBody>
                    <a:bodyPr/>
                    <a:lstStyle/>
                    <a:p>
                      <a:pPr rtl="0" fontAlgn="base"/>
                      <a:r>
                        <a:rPr lang="en-US" sz="1200">
                          <a:effectLst/>
                        </a:rPr>
                        <a:t>$0 </a:t>
                      </a:r>
                      <a:endParaRPr lang="en-US">
                        <a:effectLst/>
                      </a:endParaRPr>
                    </a:p>
                  </a:txBody>
                  <a:tcPr/>
                </a:tc>
                <a:tc>
                  <a:txBody>
                    <a:bodyPr/>
                    <a:lstStyle/>
                    <a:p>
                      <a:pPr rtl="0" fontAlgn="base"/>
                      <a:r>
                        <a:rPr lang="en-US" sz="1200">
                          <a:effectLst/>
                        </a:rPr>
                        <a:t>$9 </a:t>
                      </a:r>
                      <a:endParaRPr lang="en-US">
                        <a:effectLst/>
                      </a:endParaRPr>
                    </a:p>
                  </a:txBody>
                  <a:tcPr/>
                </a:tc>
                <a:extLst>
                  <a:ext uri="{0D108BD9-81ED-4DB2-BD59-A6C34878D82A}">
                    <a16:rowId xmlns:a16="http://schemas.microsoft.com/office/drawing/2014/main" val="2770847459"/>
                  </a:ext>
                </a:extLst>
              </a:tr>
              <a:tr h="274006">
                <a:tc>
                  <a:txBody>
                    <a:bodyPr/>
                    <a:lstStyle/>
                    <a:p>
                      <a:pPr rtl="0" fontAlgn="base"/>
                      <a:r>
                        <a:rPr lang="en-US" sz="1200">
                          <a:effectLst/>
                        </a:rPr>
                        <a:t>PIR Motion Sensor</a:t>
                      </a:r>
                    </a:p>
                  </a:txBody>
                  <a:tcPr/>
                </a:tc>
                <a:tc>
                  <a:txBody>
                    <a:bodyPr/>
                    <a:lstStyle/>
                    <a:p>
                      <a:pPr rtl="0" fontAlgn="base"/>
                      <a:r>
                        <a:rPr lang="en-US" sz="1200">
                          <a:effectLst/>
                        </a:rPr>
                        <a:t>2 </a:t>
                      </a:r>
                      <a:endParaRPr lang="en-US">
                        <a:effectLst/>
                      </a:endParaRPr>
                    </a:p>
                  </a:txBody>
                  <a:tcPr/>
                </a:tc>
                <a:tc>
                  <a:txBody>
                    <a:bodyPr/>
                    <a:lstStyle/>
                    <a:p>
                      <a:pPr rtl="0" fontAlgn="base"/>
                      <a:r>
                        <a:rPr lang="en-US" sz="1200">
                          <a:effectLst/>
                        </a:rPr>
                        <a:t>$8 </a:t>
                      </a:r>
                      <a:endParaRPr lang="en-US">
                        <a:effectLst/>
                      </a:endParaRPr>
                    </a:p>
                  </a:txBody>
                  <a:tcPr/>
                </a:tc>
                <a:tc>
                  <a:txBody>
                    <a:bodyPr/>
                    <a:lstStyle/>
                    <a:p>
                      <a:pPr rtl="0" fontAlgn="base"/>
                      <a:r>
                        <a:rPr lang="en-US" sz="1200">
                          <a:effectLst/>
                        </a:rPr>
                        <a:t>$8 </a:t>
                      </a:r>
                      <a:endParaRPr lang="en-US">
                        <a:effectLst/>
                      </a:endParaRPr>
                    </a:p>
                  </a:txBody>
                  <a:tcPr/>
                </a:tc>
                <a:tc>
                  <a:txBody>
                    <a:bodyPr/>
                    <a:lstStyle/>
                    <a:p>
                      <a:pPr rtl="0" fontAlgn="base"/>
                      <a:r>
                        <a:rPr lang="en-US" sz="1200">
                          <a:effectLst/>
                        </a:rPr>
                        <a:t>$16 </a:t>
                      </a:r>
                      <a:endParaRPr lang="en-US">
                        <a:effectLst/>
                      </a:endParaRPr>
                    </a:p>
                  </a:txBody>
                  <a:tcPr/>
                </a:tc>
                <a:tc>
                  <a:txBody>
                    <a:bodyPr/>
                    <a:lstStyle/>
                    <a:p>
                      <a:pPr rtl="0" fontAlgn="base"/>
                      <a:r>
                        <a:rPr lang="en-US" sz="1200">
                          <a:effectLst/>
                        </a:rPr>
                        <a:t>$16 </a:t>
                      </a:r>
                      <a:endParaRPr lang="en-US">
                        <a:effectLst/>
                      </a:endParaRPr>
                    </a:p>
                  </a:txBody>
                  <a:tcPr/>
                </a:tc>
                <a:extLst>
                  <a:ext uri="{0D108BD9-81ED-4DB2-BD59-A6C34878D82A}">
                    <a16:rowId xmlns:a16="http://schemas.microsoft.com/office/drawing/2014/main" val="147416297"/>
                  </a:ext>
                </a:extLst>
              </a:tr>
              <a:tr h="274006">
                <a:tc>
                  <a:txBody>
                    <a:bodyPr/>
                    <a:lstStyle/>
                    <a:p>
                      <a:pPr rtl="0" fontAlgn="base"/>
                      <a:r>
                        <a:rPr lang="en-US" sz="1200">
                          <a:effectLst/>
                          <a:hlinkClick r:id="rId8"/>
                        </a:rPr>
                        <a:t>High Torque Servo</a:t>
                      </a:r>
                      <a:r>
                        <a:rPr lang="en-US" sz="1200">
                          <a:effectLst/>
                        </a:rPr>
                        <a:t> </a:t>
                      </a:r>
                      <a:endParaRPr lang="en-US">
                        <a:effectLst/>
                      </a:endParaRPr>
                    </a:p>
                  </a:txBody>
                  <a:tcPr/>
                </a:tc>
                <a:tc>
                  <a:txBody>
                    <a:bodyPr/>
                    <a:lstStyle/>
                    <a:p>
                      <a:pPr rtl="0" fontAlgn="base"/>
                      <a:r>
                        <a:rPr lang="en-US" sz="1200">
                          <a:effectLst/>
                        </a:rPr>
                        <a:t>1 </a:t>
                      </a:r>
                      <a:endParaRPr lang="en-US">
                        <a:effectLst/>
                      </a:endParaRPr>
                    </a:p>
                  </a:txBody>
                  <a:tcPr/>
                </a:tc>
                <a:tc>
                  <a:txBody>
                    <a:bodyPr/>
                    <a:lstStyle/>
                    <a:p>
                      <a:pPr rtl="0" fontAlgn="base"/>
                      <a:r>
                        <a:rPr lang="en-US" sz="1200">
                          <a:effectLst/>
                        </a:rPr>
                        <a:t>$20 </a:t>
                      </a:r>
                      <a:endParaRPr lang="en-US">
                        <a:effectLst/>
                      </a:endParaRPr>
                    </a:p>
                  </a:txBody>
                  <a:tcPr/>
                </a:tc>
                <a:tc>
                  <a:txBody>
                    <a:bodyPr/>
                    <a:lstStyle/>
                    <a:p>
                      <a:pPr rtl="0" fontAlgn="base"/>
                      <a:r>
                        <a:rPr lang="en-US" sz="1200">
                          <a:effectLst/>
                        </a:rPr>
                        <a:t>$20 </a:t>
                      </a:r>
                      <a:endParaRPr lang="en-US">
                        <a:effectLst/>
                      </a:endParaRPr>
                    </a:p>
                  </a:txBody>
                  <a:tcPr/>
                </a:tc>
                <a:tc>
                  <a:txBody>
                    <a:bodyPr/>
                    <a:lstStyle/>
                    <a:p>
                      <a:pPr rtl="0" fontAlgn="base"/>
                      <a:r>
                        <a:rPr lang="en-US" sz="1200">
                          <a:effectLst/>
                        </a:rPr>
                        <a:t>$20 </a:t>
                      </a:r>
                      <a:endParaRPr lang="en-US">
                        <a:effectLst/>
                      </a:endParaRPr>
                    </a:p>
                  </a:txBody>
                  <a:tcPr/>
                </a:tc>
                <a:tc>
                  <a:txBody>
                    <a:bodyPr/>
                    <a:lstStyle/>
                    <a:p>
                      <a:pPr rtl="0" fontAlgn="base"/>
                      <a:r>
                        <a:rPr lang="en-US" sz="1200">
                          <a:effectLst/>
                        </a:rPr>
                        <a:t>$20 </a:t>
                      </a:r>
                      <a:endParaRPr lang="en-US">
                        <a:effectLst/>
                      </a:endParaRPr>
                    </a:p>
                  </a:txBody>
                  <a:tcPr/>
                </a:tc>
                <a:extLst>
                  <a:ext uri="{0D108BD9-81ED-4DB2-BD59-A6C34878D82A}">
                    <a16:rowId xmlns:a16="http://schemas.microsoft.com/office/drawing/2014/main" val="4262036360"/>
                  </a:ext>
                </a:extLst>
              </a:tr>
              <a:tr h="274006">
                <a:tc>
                  <a:txBody>
                    <a:bodyPr/>
                    <a:lstStyle/>
                    <a:p>
                      <a:pPr rtl="0" fontAlgn="base"/>
                      <a:r>
                        <a:rPr lang="en-US" sz="1200">
                          <a:effectLst/>
                          <a:hlinkClick r:id="rId9"/>
                        </a:rPr>
                        <a:t>Servo Horns</a:t>
                      </a:r>
                      <a:r>
                        <a:rPr lang="en-US" sz="1200">
                          <a:effectLst/>
                        </a:rPr>
                        <a:t> </a:t>
                      </a:r>
                      <a:endParaRPr lang="en-US">
                        <a:effectLst/>
                      </a:endParaRPr>
                    </a:p>
                  </a:txBody>
                  <a:tcPr/>
                </a:tc>
                <a:tc>
                  <a:txBody>
                    <a:bodyPr/>
                    <a:lstStyle/>
                    <a:p>
                      <a:pPr rtl="0" fontAlgn="base"/>
                      <a:r>
                        <a:rPr lang="en-US" sz="1200">
                          <a:effectLst/>
                        </a:rPr>
                        <a:t>1 </a:t>
                      </a:r>
                      <a:endParaRPr lang="en-US">
                        <a:effectLst/>
                      </a:endParaRPr>
                    </a:p>
                  </a:txBody>
                  <a:tcPr/>
                </a:tc>
                <a:tc>
                  <a:txBody>
                    <a:bodyPr/>
                    <a:lstStyle/>
                    <a:p>
                      <a:pPr rtl="0" fontAlgn="base"/>
                      <a:r>
                        <a:rPr lang="en-US" sz="1200">
                          <a:effectLst/>
                        </a:rPr>
                        <a:t>$8 </a:t>
                      </a:r>
                      <a:endParaRPr lang="en-US">
                        <a:effectLst/>
                      </a:endParaRPr>
                    </a:p>
                  </a:txBody>
                  <a:tcPr/>
                </a:tc>
                <a:tc>
                  <a:txBody>
                    <a:bodyPr/>
                    <a:lstStyle/>
                    <a:p>
                      <a:pPr rtl="0" fontAlgn="base"/>
                      <a:r>
                        <a:rPr lang="en-US" sz="1200">
                          <a:effectLst/>
                        </a:rPr>
                        <a:t>$8 </a:t>
                      </a:r>
                      <a:endParaRPr lang="en-US">
                        <a:effectLst/>
                      </a:endParaRPr>
                    </a:p>
                  </a:txBody>
                  <a:tcPr/>
                </a:tc>
                <a:tc>
                  <a:txBody>
                    <a:bodyPr/>
                    <a:lstStyle/>
                    <a:p>
                      <a:pPr rtl="0" fontAlgn="base"/>
                      <a:r>
                        <a:rPr lang="en-US" sz="1200">
                          <a:effectLst/>
                        </a:rPr>
                        <a:t>$8 </a:t>
                      </a:r>
                      <a:endParaRPr lang="en-US">
                        <a:effectLst/>
                      </a:endParaRPr>
                    </a:p>
                  </a:txBody>
                  <a:tcPr/>
                </a:tc>
                <a:tc>
                  <a:txBody>
                    <a:bodyPr/>
                    <a:lstStyle/>
                    <a:p>
                      <a:pPr rtl="0" fontAlgn="base"/>
                      <a:r>
                        <a:rPr lang="en-US" sz="1200">
                          <a:effectLst/>
                        </a:rPr>
                        <a:t>$8 </a:t>
                      </a:r>
                      <a:endParaRPr lang="en-US">
                        <a:effectLst/>
                      </a:endParaRPr>
                    </a:p>
                  </a:txBody>
                  <a:tcPr/>
                </a:tc>
                <a:extLst>
                  <a:ext uri="{0D108BD9-81ED-4DB2-BD59-A6C34878D82A}">
                    <a16:rowId xmlns:a16="http://schemas.microsoft.com/office/drawing/2014/main" val="4063712408"/>
                  </a:ext>
                </a:extLst>
              </a:tr>
              <a:tr h="274006">
                <a:tc>
                  <a:txBody>
                    <a:bodyPr/>
                    <a:lstStyle/>
                    <a:p>
                      <a:pPr rtl="0" fontAlgn="base"/>
                      <a:r>
                        <a:rPr lang="en-US" sz="1200">
                          <a:effectLst/>
                        </a:rPr>
                        <a:t>12V Battery pack holder</a:t>
                      </a:r>
                    </a:p>
                  </a:txBody>
                  <a:tcPr/>
                </a:tc>
                <a:tc>
                  <a:txBody>
                    <a:bodyPr/>
                    <a:lstStyle/>
                    <a:p>
                      <a:pPr rtl="0" fontAlgn="base"/>
                      <a:r>
                        <a:rPr lang="en-US" sz="1200">
                          <a:effectLst/>
                        </a:rPr>
                        <a:t>1 </a:t>
                      </a:r>
                      <a:endParaRPr lang="en-US">
                        <a:effectLst/>
                      </a:endParaRPr>
                    </a:p>
                  </a:txBody>
                  <a:tcPr/>
                </a:tc>
                <a:tc>
                  <a:txBody>
                    <a:bodyPr/>
                    <a:lstStyle/>
                    <a:p>
                      <a:pPr rtl="0" fontAlgn="base"/>
                      <a:r>
                        <a:rPr lang="en-US" sz="1200">
                          <a:effectLst/>
                        </a:rPr>
                        <a:t>$7 </a:t>
                      </a:r>
                      <a:endParaRPr lang="en-US">
                        <a:effectLst/>
                      </a:endParaRPr>
                    </a:p>
                  </a:txBody>
                  <a:tcPr/>
                </a:tc>
                <a:tc>
                  <a:txBody>
                    <a:bodyPr/>
                    <a:lstStyle/>
                    <a:p>
                      <a:pPr rtl="0" fontAlgn="base"/>
                      <a:r>
                        <a:rPr lang="en-US" sz="1200">
                          <a:effectLst/>
                        </a:rPr>
                        <a:t>$7 </a:t>
                      </a:r>
                      <a:endParaRPr lang="en-US">
                        <a:effectLst/>
                      </a:endParaRPr>
                    </a:p>
                  </a:txBody>
                  <a:tcPr/>
                </a:tc>
                <a:tc>
                  <a:txBody>
                    <a:bodyPr/>
                    <a:lstStyle/>
                    <a:p>
                      <a:pPr rtl="0" fontAlgn="base"/>
                      <a:r>
                        <a:rPr lang="en-US" sz="1200">
                          <a:effectLst/>
                        </a:rPr>
                        <a:t>$7 </a:t>
                      </a:r>
                      <a:endParaRPr lang="en-US">
                        <a:effectLst/>
                      </a:endParaRPr>
                    </a:p>
                  </a:txBody>
                  <a:tcPr/>
                </a:tc>
                <a:tc>
                  <a:txBody>
                    <a:bodyPr/>
                    <a:lstStyle/>
                    <a:p>
                      <a:pPr rtl="0" fontAlgn="base"/>
                      <a:r>
                        <a:rPr lang="en-US" sz="1200">
                          <a:effectLst/>
                        </a:rPr>
                        <a:t>$7 </a:t>
                      </a:r>
                      <a:endParaRPr lang="en-US">
                        <a:effectLst/>
                      </a:endParaRPr>
                    </a:p>
                  </a:txBody>
                  <a:tcPr/>
                </a:tc>
                <a:extLst>
                  <a:ext uri="{0D108BD9-81ED-4DB2-BD59-A6C34878D82A}">
                    <a16:rowId xmlns:a16="http://schemas.microsoft.com/office/drawing/2014/main" val="110934263"/>
                  </a:ext>
                </a:extLst>
              </a:tr>
              <a:tr h="274006">
                <a:tc>
                  <a:txBody>
                    <a:bodyPr/>
                    <a:lstStyle/>
                    <a:p>
                      <a:pPr rtl="0" fontAlgn="base"/>
                      <a:r>
                        <a:rPr lang="en-US" sz="1200">
                          <a:effectLst/>
                        </a:rPr>
                        <a:t>PETG 3D Filament</a:t>
                      </a:r>
                    </a:p>
                  </a:txBody>
                  <a:tcPr/>
                </a:tc>
                <a:tc>
                  <a:txBody>
                    <a:bodyPr/>
                    <a:lstStyle/>
                    <a:p>
                      <a:pPr rtl="0" fontAlgn="base"/>
                      <a:r>
                        <a:rPr lang="en-US" sz="1200">
                          <a:effectLst/>
                        </a:rPr>
                        <a:t>1 </a:t>
                      </a:r>
                      <a:endParaRPr lang="en-US">
                        <a:effectLst/>
                      </a:endParaRPr>
                    </a:p>
                  </a:txBody>
                  <a:tcPr/>
                </a:tc>
                <a:tc>
                  <a:txBody>
                    <a:bodyPr/>
                    <a:lstStyle/>
                    <a:p>
                      <a:pPr rtl="0" fontAlgn="base"/>
                      <a:r>
                        <a:rPr lang="en-US" sz="1200">
                          <a:effectLst/>
                        </a:rPr>
                        <a:t>$6</a:t>
                      </a:r>
                      <a:endParaRPr lang="en-US">
                        <a:effectLst/>
                      </a:endParaRPr>
                    </a:p>
                  </a:txBody>
                  <a:tcPr/>
                </a:tc>
                <a:tc>
                  <a:txBody>
                    <a:bodyPr/>
                    <a:lstStyle/>
                    <a:p>
                      <a:pPr rtl="0" fontAlgn="base"/>
                      <a:r>
                        <a:rPr lang="en-US" sz="1200">
                          <a:effectLst/>
                        </a:rPr>
                        <a:t>$6</a:t>
                      </a:r>
                      <a:endParaRPr lang="en-US">
                        <a:effectLst/>
                      </a:endParaRPr>
                    </a:p>
                  </a:txBody>
                  <a:tcPr/>
                </a:tc>
                <a:tc>
                  <a:txBody>
                    <a:bodyPr/>
                    <a:lstStyle/>
                    <a:p>
                      <a:pPr rtl="0" fontAlgn="base"/>
                      <a:r>
                        <a:rPr lang="en-US" sz="1200">
                          <a:effectLst/>
                        </a:rPr>
                        <a:t>$6</a:t>
                      </a:r>
                      <a:endParaRPr lang="en-US">
                        <a:effectLst/>
                      </a:endParaRPr>
                    </a:p>
                  </a:txBody>
                  <a:tcPr/>
                </a:tc>
                <a:tc>
                  <a:txBody>
                    <a:bodyPr/>
                    <a:lstStyle/>
                    <a:p>
                      <a:pPr rtl="0" fontAlgn="base"/>
                      <a:r>
                        <a:rPr lang="en-US" sz="1200">
                          <a:effectLst/>
                        </a:rPr>
                        <a:t>$6</a:t>
                      </a:r>
                      <a:endParaRPr lang="en-US">
                        <a:effectLst/>
                      </a:endParaRPr>
                    </a:p>
                  </a:txBody>
                  <a:tcPr/>
                </a:tc>
                <a:extLst>
                  <a:ext uri="{0D108BD9-81ED-4DB2-BD59-A6C34878D82A}">
                    <a16:rowId xmlns:a16="http://schemas.microsoft.com/office/drawing/2014/main" val="581677787"/>
                  </a:ext>
                </a:extLst>
              </a:tr>
              <a:tr h="274006">
                <a:tc>
                  <a:txBody>
                    <a:bodyPr/>
                    <a:lstStyle/>
                    <a:p>
                      <a:pPr rtl="0" fontAlgn="base"/>
                      <a:r>
                        <a:rPr lang="en-US" sz="1200">
                          <a:effectLst/>
                          <a:hlinkClick r:id="rId10"/>
                        </a:rPr>
                        <a:t>Velcro</a:t>
                      </a:r>
                      <a:r>
                        <a:rPr lang="en-US" sz="1200">
                          <a:effectLst/>
                        </a:rPr>
                        <a:t> </a:t>
                      </a:r>
                      <a:endParaRPr lang="en-US">
                        <a:effectLst/>
                      </a:endParaRPr>
                    </a:p>
                  </a:txBody>
                  <a:tcPr/>
                </a:tc>
                <a:tc>
                  <a:txBody>
                    <a:bodyPr/>
                    <a:lstStyle/>
                    <a:p>
                      <a:pPr rtl="0" fontAlgn="base"/>
                      <a:r>
                        <a:rPr lang="en-US" sz="1200">
                          <a:effectLst/>
                        </a:rPr>
                        <a:t>1 </a:t>
                      </a:r>
                      <a:endParaRPr lang="en-US">
                        <a:effectLst/>
                      </a:endParaRPr>
                    </a:p>
                  </a:txBody>
                  <a:tcPr/>
                </a:tc>
                <a:tc>
                  <a:txBody>
                    <a:bodyPr/>
                    <a:lstStyle/>
                    <a:p>
                      <a:pPr rtl="0" fontAlgn="base"/>
                      <a:r>
                        <a:rPr lang="en-US" sz="1200">
                          <a:effectLst/>
                        </a:rPr>
                        <a:t>$8 </a:t>
                      </a:r>
                      <a:endParaRPr lang="en-US">
                        <a:effectLst/>
                      </a:endParaRPr>
                    </a:p>
                  </a:txBody>
                  <a:tcPr/>
                </a:tc>
                <a:tc>
                  <a:txBody>
                    <a:bodyPr/>
                    <a:lstStyle/>
                    <a:p>
                      <a:pPr rtl="0" fontAlgn="base"/>
                      <a:r>
                        <a:rPr lang="en-US" sz="1200">
                          <a:effectLst/>
                        </a:rPr>
                        <a:t>$8 </a:t>
                      </a:r>
                      <a:endParaRPr lang="en-US">
                        <a:effectLst/>
                      </a:endParaRPr>
                    </a:p>
                  </a:txBody>
                  <a:tcPr/>
                </a:tc>
                <a:tc>
                  <a:txBody>
                    <a:bodyPr/>
                    <a:lstStyle/>
                    <a:p>
                      <a:pPr rtl="0" fontAlgn="base"/>
                      <a:r>
                        <a:rPr lang="en-US" sz="1200">
                          <a:effectLst/>
                        </a:rPr>
                        <a:t>$8 </a:t>
                      </a:r>
                      <a:endParaRPr lang="en-US">
                        <a:effectLst/>
                      </a:endParaRPr>
                    </a:p>
                  </a:txBody>
                  <a:tcPr/>
                </a:tc>
                <a:tc>
                  <a:txBody>
                    <a:bodyPr/>
                    <a:lstStyle/>
                    <a:p>
                      <a:pPr rtl="0" fontAlgn="base"/>
                      <a:r>
                        <a:rPr lang="en-US" sz="1200">
                          <a:effectLst/>
                        </a:rPr>
                        <a:t>$8 </a:t>
                      </a:r>
                      <a:endParaRPr lang="en-US">
                        <a:effectLst/>
                      </a:endParaRPr>
                    </a:p>
                  </a:txBody>
                  <a:tcPr/>
                </a:tc>
                <a:extLst>
                  <a:ext uri="{0D108BD9-81ED-4DB2-BD59-A6C34878D82A}">
                    <a16:rowId xmlns:a16="http://schemas.microsoft.com/office/drawing/2014/main" val="50337134"/>
                  </a:ext>
                </a:extLst>
              </a:tr>
              <a:tr h="239765">
                <a:tc>
                  <a:txBody>
                    <a:bodyPr/>
                    <a:lstStyle/>
                    <a:p>
                      <a:pPr rtl="0" fontAlgn="base"/>
                      <a:r>
                        <a:rPr lang="en-US" sz="1200">
                          <a:effectLst/>
                          <a:hlinkClick r:id="rId11"/>
                        </a:rPr>
                        <a:t>ESP8266</a:t>
                      </a:r>
                      <a:r>
                        <a:rPr lang="en-US" sz="1200">
                          <a:effectLst/>
                        </a:rPr>
                        <a:t> </a:t>
                      </a:r>
                      <a:endParaRPr lang="en-US">
                        <a:effectLst/>
                      </a:endParaRPr>
                    </a:p>
                  </a:txBody>
                  <a:tcPr/>
                </a:tc>
                <a:tc>
                  <a:txBody>
                    <a:bodyPr/>
                    <a:lstStyle/>
                    <a:p>
                      <a:pPr rtl="0" fontAlgn="base"/>
                      <a:r>
                        <a:rPr lang="en-US" sz="1200">
                          <a:effectLst/>
                        </a:rPr>
                        <a:t>1 </a:t>
                      </a:r>
                      <a:endParaRPr lang="en-US">
                        <a:effectLst/>
                      </a:endParaRPr>
                    </a:p>
                  </a:txBody>
                  <a:tcPr/>
                </a:tc>
                <a:tc>
                  <a:txBody>
                    <a:bodyPr/>
                    <a:lstStyle/>
                    <a:p>
                      <a:pPr rtl="0" fontAlgn="base"/>
                      <a:r>
                        <a:rPr lang="en-US" sz="1200">
                          <a:effectLst/>
                        </a:rPr>
                        <a:t>$0 </a:t>
                      </a:r>
                      <a:endParaRPr lang="en-US">
                        <a:effectLst/>
                      </a:endParaRPr>
                    </a:p>
                  </a:txBody>
                  <a:tcPr/>
                </a:tc>
                <a:tc>
                  <a:txBody>
                    <a:bodyPr/>
                    <a:lstStyle/>
                    <a:p>
                      <a:pPr rtl="0" fontAlgn="base"/>
                      <a:r>
                        <a:rPr lang="en-US" sz="1200">
                          <a:effectLst/>
                        </a:rPr>
                        <a:t>$18 </a:t>
                      </a:r>
                      <a:endParaRPr lang="en-US">
                        <a:effectLst/>
                      </a:endParaRPr>
                    </a:p>
                  </a:txBody>
                  <a:tcPr/>
                </a:tc>
                <a:tc>
                  <a:txBody>
                    <a:bodyPr/>
                    <a:lstStyle/>
                    <a:p>
                      <a:pPr rtl="0" fontAlgn="base"/>
                      <a:r>
                        <a:rPr lang="en-US" sz="1200">
                          <a:effectLst/>
                        </a:rPr>
                        <a:t>$0 </a:t>
                      </a:r>
                      <a:endParaRPr lang="en-US">
                        <a:effectLst/>
                      </a:endParaRPr>
                    </a:p>
                  </a:txBody>
                  <a:tcPr/>
                </a:tc>
                <a:tc>
                  <a:txBody>
                    <a:bodyPr/>
                    <a:lstStyle/>
                    <a:p>
                      <a:pPr rtl="0" fontAlgn="base"/>
                      <a:r>
                        <a:rPr lang="en-US" sz="1200">
                          <a:effectLst/>
                        </a:rPr>
                        <a:t>$18 </a:t>
                      </a:r>
                      <a:endParaRPr lang="en-US">
                        <a:effectLst/>
                      </a:endParaRPr>
                    </a:p>
                  </a:txBody>
                  <a:tcPr/>
                </a:tc>
                <a:extLst>
                  <a:ext uri="{0D108BD9-81ED-4DB2-BD59-A6C34878D82A}">
                    <a16:rowId xmlns:a16="http://schemas.microsoft.com/office/drawing/2014/main" val="2997242727"/>
                  </a:ext>
                </a:extLst>
              </a:tr>
              <a:tr h="239765">
                <a:tc>
                  <a:txBody>
                    <a:bodyPr/>
                    <a:lstStyle/>
                    <a:p>
                      <a:pPr rtl="0" fontAlgn="base"/>
                      <a:r>
                        <a:rPr lang="en-US" sz="1200">
                          <a:effectLst/>
                        </a:rPr>
                        <a:t>PCB Printing </a:t>
                      </a:r>
                      <a:endParaRPr lang="en-US">
                        <a:effectLst/>
                      </a:endParaRPr>
                    </a:p>
                  </a:txBody>
                  <a:tcPr/>
                </a:tc>
                <a:tc>
                  <a:txBody>
                    <a:bodyPr/>
                    <a:lstStyle/>
                    <a:p>
                      <a:pPr rtl="0" fontAlgn="base"/>
                      <a:r>
                        <a:rPr lang="en-US" sz="1200">
                          <a:effectLst/>
                        </a:rPr>
                        <a:t>2 </a:t>
                      </a:r>
                      <a:endParaRPr lang="en-US">
                        <a:effectLst/>
                      </a:endParaRPr>
                    </a:p>
                  </a:txBody>
                  <a:tcPr/>
                </a:tc>
                <a:tc>
                  <a:txBody>
                    <a:bodyPr/>
                    <a:lstStyle/>
                    <a:p>
                      <a:pPr rtl="0" fontAlgn="base"/>
                      <a:r>
                        <a:rPr lang="en-US" sz="1200">
                          <a:effectLst/>
                        </a:rPr>
                        <a:t>$2 </a:t>
                      </a:r>
                      <a:endParaRPr lang="en-US">
                        <a:effectLst/>
                      </a:endParaRPr>
                    </a:p>
                  </a:txBody>
                  <a:tcPr/>
                </a:tc>
                <a:tc>
                  <a:txBody>
                    <a:bodyPr/>
                    <a:lstStyle/>
                    <a:p>
                      <a:pPr rtl="0" fontAlgn="base"/>
                      <a:r>
                        <a:rPr lang="en-US" sz="1200">
                          <a:effectLst/>
                        </a:rPr>
                        <a:t>$2 </a:t>
                      </a:r>
                      <a:endParaRPr lang="en-US">
                        <a:effectLst/>
                      </a:endParaRPr>
                    </a:p>
                  </a:txBody>
                  <a:tcPr/>
                </a:tc>
                <a:tc>
                  <a:txBody>
                    <a:bodyPr/>
                    <a:lstStyle/>
                    <a:p>
                      <a:pPr rtl="0" fontAlgn="base"/>
                      <a:r>
                        <a:rPr lang="en-US" sz="1200">
                          <a:effectLst/>
                        </a:rPr>
                        <a:t>$4 </a:t>
                      </a:r>
                      <a:endParaRPr lang="en-US">
                        <a:effectLst/>
                      </a:endParaRPr>
                    </a:p>
                  </a:txBody>
                  <a:tcPr/>
                </a:tc>
                <a:tc>
                  <a:txBody>
                    <a:bodyPr/>
                    <a:lstStyle/>
                    <a:p>
                      <a:pPr rtl="0" fontAlgn="base"/>
                      <a:r>
                        <a:rPr lang="en-US" sz="1200">
                          <a:effectLst/>
                        </a:rPr>
                        <a:t>$4 </a:t>
                      </a:r>
                      <a:endParaRPr lang="en-US">
                        <a:effectLst/>
                      </a:endParaRPr>
                    </a:p>
                  </a:txBody>
                  <a:tcPr/>
                </a:tc>
                <a:extLst>
                  <a:ext uri="{0D108BD9-81ED-4DB2-BD59-A6C34878D82A}">
                    <a16:rowId xmlns:a16="http://schemas.microsoft.com/office/drawing/2014/main" val="3819975023"/>
                  </a:ext>
                </a:extLst>
              </a:tr>
              <a:tr h="274006">
                <a:tc>
                  <a:txBody>
                    <a:bodyPr/>
                    <a:lstStyle/>
                    <a:p>
                      <a:pPr rtl="0" fontAlgn="base"/>
                      <a:r>
                        <a:rPr lang="en-US" sz="1200">
                          <a:effectLst/>
                        </a:rPr>
                        <a:t>Total Members </a:t>
                      </a:r>
                      <a:endParaRPr lang="en-US">
                        <a:effectLst/>
                      </a:endParaRPr>
                    </a:p>
                  </a:txBody>
                  <a:tcPr/>
                </a:tc>
                <a:tc>
                  <a:txBody>
                    <a:bodyPr/>
                    <a:lstStyle/>
                    <a:p>
                      <a:pPr rtl="0" fontAlgn="base"/>
                      <a:r>
                        <a:rPr lang="en-US" sz="1200">
                          <a:effectLst/>
                        </a:rPr>
                        <a:t>4 </a:t>
                      </a:r>
                      <a:endParaRPr lang="en-US">
                        <a:effectLst/>
                      </a:endParaRPr>
                    </a:p>
                  </a:txBody>
                  <a:tcPr/>
                </a:tc>
                <a:tc>
                  <a:txBody>
                    <a:bodyPr/>
                    <a:lstStyle/>
                    <a:p>
                      <a:pPr rtl="0" fontAlgn="base"/>
                      <a:r>
                        <a:rPr lang="en-US" sz="1200">
                          <a:effectLst/>
                        </a:rPr>
                        <a:t>$34 </a:t>
                      </a:r>
                      <a:endParaRPr lang="en-US">
                        <a:effectLst/>
                      </a:endParaRPr>
                    </a:p>
                  </a:txBody>
                  <a:tcPr/>
                </a:tc>
                <a:tc>
                  <a:txBody>
                    <a:bodyPr/>
                    <a:lstStyle/>
                    <a:p>
                      <a:pPr rtl="0" fontAlgn="base"/>
                      <a:r>
                        <a:rPr lang="en-US" sz="1200">
                          <a:effectLst/>
                        </a:rPr>
                        <a:t>$53.75 </a:t>
                      </a:r>
                      <a:endParaRPr lang="en-US">
                        <a:effectLst/>
                      </a:endParaRPr>
                    </a:p>
                  </a:txBody>
                  <a:tcPr/>
                </a:tc>
                <a:tc>
                  <a:txBody>
                    <a:bodyPr/>
                    <a:lstStyle/>
                    <a:p>
                      <a:pPr rtl="0" fontAlgn="base"/>
                      <a:r>
                        <a:rPr lang="en-US" sz="1200">
                          <a:effectLst/>
                        </a:rPr>
                        <a:t>$136 </a:t>
                      </a:r>
                      <a:endParaRPr lang="en-US">
                        <a:effectLst/>
                      </a:endParaRPr>
                    </a:p>
                  </a:txBody>
                  <a:tcPr/>
                </a:tc>
                <a:tc>
                  <a:txBody>
                    <a:bodyPr/>
                    <a:lstStyle/>
                    <a:p>
                      <a:pPr rtl="0" fontAlgn="base"/>
                      <a:r>
                        <a:rPr lang="en-US" sz="1200">
                          <a:effectLst/>
                        </a:rPr>
                        <a:t>$215 </a:t>
                      </a:r>
                      <a:endParaRPr lang="en-US">
                        <a:effectLst/>
                      </a:endParaRPr>
                    </a:p>
                  </a:txBody>
                  <a:tcPr/>
                </a:tc>
                <a:extLst>
                  <a:ext uri="{0D108BD9-81ED-4DB2-BD59-A6C34878D82A}">
                    <a16:rowId xmlns:a16="http://schemas.microsoft.com/office/drawing/2014/main" val="3463373261"/>
                  </a:ext>
                </a:extLst>
              </a:tr>
            </a:tbl>
          </a:graphicData>
        </a:graphic>
      </p:graphicFrame>
      <p:pic>
        <p:nvPicPr>
          <p:cNvPr id="1026" name="Picture 2">
            <a:extLst>
              <a:ext uri="{FF2B5EF4-FFF2-40B4-BE49-F238E27FC236}">
                <a16:creationId xmlns:a16="http://schemas.microsoft.com/office/drawing/2014/main" id="{AEED0544-EBCD-3BEB-9E87-BA81037BDA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3906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0" name="Recorded Sound">
            <a:hlinkClick r:id="" action="ppaction://media"/>
            <a:extLst>
              <a:ext uri="{FF2B5EF4-FFF2-40B4-BE49-F238E27FC236}">
                <a16:creationId xmlns:a16="http://schemas.microsoft.com/office/drawing/2014/main" id="{5F2A7370-7AA0-EE18-0809-2E3021909F4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05342" y="6313129"/>
            <a:ext cx="406400" cy="406400"/>
          </a:xfrm>
          <a:prstGeom prst="rect">
            <a:avLst/>
          </a:prstGeom>
        </p:spPr>
      </p:pic>
    </p:spTree>
    <p:extLst>
      <p:ext uri="{BB962C8B-B14F-4D97-AF65-F5344CB8AC3E}">
        <p14:creationId xmlns:p14="http://schemas.microsoft.com/office/powerpoint/2010/main" val="3554778852"/>
      </p:ext>
    </p:extLst>
  </p:cSld>
  <p:clrMapOvr>
    <a:masterClrMapping/>
  </p:clrMapOvr>
  <mc:AlternateContent xmlns:mc="http://schemas.openxmlformats.org/markup-compatibility/2006" xmlns:p14="http://schemas.microsoft.com/office/powerpoint/2010/main">
    <mc:Choice Requires="p14">
      <p:transition spd="slow" p14:dur="2000" advTm="4860"/>
    </mc:Choice>
    <mc:Fallback xmlns="">
      <p:transition spd="slow" advTm="4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4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extLst>
    <p:ext uri="{E180D4A7-C9FB-4DFB-919C-405C955672EB}">
      <p14:showEvtLst xmlns:p14="http://schemas.microsoft.com/office/powerpoint/2010/main">
        <p14:playEvt time="199" objId="4"/>
        <p14:stopEvt time="4860"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EF95B-EAFC-0C1A-11AD-1A0C1A7DE4B2}"/>
              </a:ext>
            </a:extLst>
          </p:cNvPr>
          <p:cNvSpPr>
            <a:spLocks noGrp="1"/>
          </p:cNvSpPr>
          <p:nvPr>
            <p:ph type="title"/>
          </p:nvPr>
        </p:nvSpPr>
        <p:spPr/>
        <p:txBody>
          <a:bodyPr>
            <a:normAutofit/>
          </a:bodyPr>
          <a:lstStyle/>
          <a:p>
            <a:r>
              <a:rPr lang="en-US">
                <a:cs typeface="Calibri Light"/>
              </a:rPr>
              <a:t>Requirement Specifications </a:t>
            </a:r>
            <a:br>
              <a:rPr lang="en-US">
                <a:cs typeface="Calibri Light"/>
              </a:rPr>
            </a:br>
            <a:r>
              <a:rPr lang="en-US">
                <a:cs typeface="Calibri Light"/>
              </a:rPr>
              <a:t>Access Control</a:t>
            </a:r>
            <a:endParaRPr lang="en-US"/>
          </a:p>
        </p:txBody>
      </p:sp>
      <p:graphicFrame>
        <p:nvGraphicFramePr>
          <p:cNvPr id="5" name="Content Placeholder 4">
            <a:extLst>
              <a:ext uri="{FF2B5EF4-FFF2-40B4-BE49-F238E27FC236}">
                <a16:creationId xmlns:a16="http://schemas.microsoft.com/office/drawing/2014/main" id="{419F5D35-DC86-3149-2E74-A45C0F245CB1}"/>
              </a:ext>
            </a:extLst>
          </p:cNvPr>
          <p:cNvGraphicFramePr>
            <a:graphicFrameLocks noGrp="1"/>
          </p:cNvGraphicFramePr>
          <p:nvPr>
            <p:ph idx="1"/>
            <p:extLst>
              <p:ext uri="{D42A27DB-BD31-4B8C-83A1-F6EECF244321}">
                <p14:modId xmlns:p14="http://schemas.microsoft.com/office/powerpoint/2010/main" val="4008643142"/>
              </p:ext>
            </p:extLst>
          </p:nvPr>
        </p:nvGraphicFramePr>
        <p:xfrm>
          <a:off x="1285050" y="2355994"/>
          <a:ext cx="9621900" cy="3164782"/>
        </p:xfrm>
        <a:graphic>
          <a:graphicData uri="http://schemas.openxmlformats.org/drawingml/2006/table">
            <a:tbl>
              <a:tblPr firstRow="1" bandRow="1">
                <a:tableStyleId>{0660B408-B3CF-4A94-85FC-2B1E0A45F4A2}</a:tableStyleId>
              </a:tblPr>
              <a:tblGrid>
                <a:gridCol w="1485051">
                  <a:extLst>
                    <a:ext uri="{9D8B030D-6E8A-4147-A177-3AD203B41FA5}">
                      <a16:colId xmlns:a16="http://schemas.microsoft.com/office/drawing/2014/main" val="2676577927"/>
                    </a:ext>
                  </a:extLst>
                </a:gridCol>
                <a:gridCol w="2382271">
                  <a:extLst>
                    <a:ext uri="{9D8B030D-6E8A-4147-A177-3AD203B41FA5}">
                      <a16:colId xmlns:a16="http://schemas.microsoft.com/office/drawing/2014/main" val="1403548209"/>
                    </a:ext>
                  </a:extLst>
                </a:gridCol>
                <a:gridCol w="3217614">
                  <a:extLst>
                    <a:ext uri="{9D8B030D-6E8A-4147-A177-3AD203B41FA5}">
                      <a16:colId xmlns:a16="http://schemas.microsoft.com/office/drawing/2014/main" val="2647368770"/>
                    </a:ext>
                  </a:extLst>
                </a:gridCol>
                <a:gridCol w="2536964">
                  <a:extLst>
                    <a:ext uri="{9D8B030D-6E8A-4147-A177-3AD203B41FA5}">
                      <a16:colId xmlns:a16="http://schemas.microsoft.com/office/drawing/2014/main" val="3201158828"/>
                    </a:ext>
                  </a:extLst>
                </a:gridCol>
              </a:tblGrid>
              <a:tr h="432143">
                <a:tc>
                  <a:txBody>
                    <a:bodyPr/>
                    <a:lstStyle/>
                    <a:p>
                      <a:pPr rtl="0" fontAlgn="base"/>
                      <a:r>
                        <a:rPr lang="en-US" sz="1800" b="1" kern="1200">
                          <a:solidFill>
                            <a:schemeClr val="lt1"/>
                          </a:solidFill>
                          <a:effectLst/>
                          <a:latin typeface="+mn-lt"/>
                          <a:ea typeface="+mn-ea"/>
                          <a:cs typeface="+mn-cs"/>
                        </a:rPr>
                        <a:t>SECTION </a:t>
                      </a:r>
                    </a:p>
                  </a:txBody>
                  <a:tcPr/>
                </a:tc>
                <a:tc>
                  <a:txBody>
                    <a:bodyPr/>
                    <a:lstStyle/>
                    <a:p>
                      <a:pPr rtl="0" fontAlgn="base"/>
                      <a:r>
                        <a:rPr lang="en-US" sz="1800" b="1" kern="1200">
                          <a:solidFill>
                            <a:schemeClr val="lt1"/>
                          </a:solidFill>
                          <a:effectLst/>
                          <a:latin typeface="+mn-lt"/>
                          <a:ea typeface="+mn-ea"/>
                          <a:cs typeface="+mn-cs"/>
                        </a:rPr>
                        <a:t>REQUIREMENT </a:t>
                      </a:r>
                    </a:p>
                  </a:txBody>
                  <a:tcPr/>
                </a:tc>
                <a:tc>
                  <a:txBody>
                    <a:bodyPr/>
                    <a:lstStyle/>
                    <a:p>
                      <a:pPr rtl="0" fontAlgn="base"/>
                      <a:r>
                        <a:rPr lang="en-US" sz="1800" b="1" kern="1200">
                          <a:solidFill>
                            <a:schemeClr val="lt1"/>
                          </a:solidFill>
                          <a:effectLst/>
                          <a:latin typeface="+mn-lt"/>
                          <a:ea typeface="+mn-ea"/>
                          <a:cs typeface="+mn-cs"/>
                        </a:rPr>
                        <a:t>SOLUTION </a:t>
                      </a:r>
                    </a:p>
                  </a:txBody>
                  <a:tcPr/>
                </a:tc>
                <a:tc>
                  <a:txBody>
                    <a:bodyPr/>
                    <a:lstStyle/>
                    <a:p>
                      <a:pPr rtl="0" fontAlgn="base"/>
                      <a:r>
                        <a:rPr lang="en-US" sz="1800" b="1" kern="1200">
                          <a:solidFill>
                            <a:schemeClr val="lt1"/>
                          </a:solidFill>
                          <a:effectLst/>
                          <a:latin typeface="+mn-lt"/>
                          <a:ea typeface="+mn-ea"/>
                          <a:cs typeface="+mn-cs"/>
                        </a:rPr>
                        <a:t>VERIFICATION </a:t>
                      </a:r>
                    </a:p>
                  </a:txBody>
                  <a:tcPr/>
                </a:tc>
                <a:extLst>
                  <a:ext uri="{0D108BD9-81ED-4DB2-BD59-A6C34878D82A}">
                    <a16:rowId xmlns:a16="http://schemas.microsoft.com/office/drawing/2014/main" val="757170083"/>
                  </a:ext>
                </a:extLst>
              </a:tr>
              <a:tr h="667241">
                <a:tc>
                  <a:txBody>
                    <a:bodyPr/>
                    <a:lstStyle/>
                    <a:p>
                      <a:pPr rtl="0" fontAlgn="base"/>
                      <a:r>
                        <a:rPr lang="en-US" sz="1200">
                          <a:effectLst/>
                        </a:rPr>
                        <a:t>Access Control (AC) </a:t>
                      </a:r>
                      <a:endParaRPr lang="en-US">
                        <a:effectLst/>
                      </a:endParaRPr>
                    </a:p>
                  </a:txBody>
                  <a:tcPr/>
                </a:tc>
                <a:tc>
                  <a:txBody>
                    <a:bodyPr/>
                    <a:lstStyle/>
                    <a:p>
                      <a:pPr fontAlgn="t"/>
                      <a:endParaRPr lang="en-US">
                        <a:effectLst/>
                      </a:endParaRPr>
                    </a:p>
                  </a:txBody>
                  <a:tcPr/>
                </a:tc>
                <a:tc>
                  <a:txBody>
                    <a:bodyPr/>
                    <a:lstStyle/>
                    <a:p>
                      <a:pPr fontAlgn="t"/>
                      <a:endParaRPr lang="en-US">
                        <a:effectLst/>
                      </a:endParaRPr>
                    </a:p>
                  </a:txBody>
                  <a:tcPr/>
                </a:tc>
                <a:tc>
                  <a:txBody>
                    <a:bodyPr/>
                    <a:lstStyle/>
                    <a:p>
                      <a:pPr fontAlgn="t"/>
                      <a:endParaRPr lang="en-US">
                        <a:effectLst/>
                      </a:endParaRPr>
                    </a:p>
                  </a:txBody>
                  <a:tcPr/>
                </a:tc>
                <a:extLst>
                  <a:ext uri="{0D108BD9-81ED-4DB2-BD59-A6C34878D82A}">
                    <a16:rowId xmlns:a16="http://schemas.microsoft.com/office/drawing/2014/main" val="3154061514"/>
                  </a:ext>
                </a:extLst>
              </a:tr>
              <a:tr h="720240">
                <a:tc>
                  <a:txBody>
                    <a:bodyPr/>
                    <a:lstStyle/>
                    <a:p>
                      <a:pPr rtl="0" fontAlgn="base"/>
                      <a:r>
                        <a:rPr lang="en-US" sz="1200">
                          <a:effectLst/>
                        </a:rPr>
                        <a:t>AC.1 </a:t>
                      </a:r>
                      <a:endParaRPr lang="en-US">
                        <a:effectLst/>
                      </a:endParaRPr>
                    </a:p>
                  </a:txBody>
                  <a:tcPr/>
                </a:tc>
                <a:tc>
                  <a:txBody>
                    <a:bodyPr/>
                    <a:lstStyle/>
                    <a:p>
                      <a:pPr rtl="0" fontAlgn="base"/>
                      <a:r>
                        <a:rPr lang="en-US" sz="1200">
                          <a:effectLst/>
                        </a:rPr>
                        <a:t>Allow consumer to access application in more than 1 way</a:t>
                      </a:r>
                      <a:endParaRPr lang="en-US">
                        <a:effectLst/>
                      </a:endParaRPr>
                    </a:p>
                  </a:txBody>
                  <a:tcPr/>
                </a:tc>
                <a:tc>
                  <a:txBody>
                    <a:bodyPr/>
                    <a:lstStyle/>
                    <a:p>
                      <a:pPr rtl="0" fontAlgn="base"/>
                      <a:r>
                        <a:rPr lang="en-US" sz="1200">
                          <a:effectLst/>
                        </a:rPr>
                        <a:t>Android/iOS/web application </a:t>
                      </a:r>
                      <a:endParaRPr lang="en-US">
                        <a:effectLst/>
                      </a:endParaRPr>
                    </a:p>
                  </a:txBody>
                  <a:tcPr/>
                </a:tc>
                <a:tc>
                  <a:txBody>
                    <a:bodyPr/>
                    <a:lstStyle/>
                    <a:p>
                      <a:pPr rtl="0" fontAlgn="base"/>
                      <a:r>
                        <a:rPr lang="en-US" sz="1200">
                          <a:effectLst/>
                        </a:rPr>
                        <a:t>Publish to App Store/Google Play Store </a:t>
                      </a:r>
                      <a:endParaRPr lang="en-US">
                        <a:effectLst/>
                      </a:endParaRPr>
                    </a:p>
                  </a:txBody>
                  <a:tcPr/>
                </a:tc>
                <a:extLst>
                  <a:ext uri="{0D108BD9-81ED-4DB2-BD59-A6C34878D82A}">
                    <a16:rowId xmlns:a16="http://schemas.microsoft.com/office/drawing/2014/main" val="452846240"/>
                  </a:ext>
                </a:extLst>
              </a:tr>
              <a:tr h="1345158">
                <a:tc>
                  <a:txBody>
                    <a:bodyPr/>
                    <a:lstStyle/>
                    <a:p>
                      <a:pPr rtl="0" fontAlgn="base"/>
                      <a:r>
                        <a:rPr lang="en-US" sz="1200">
                          <a:effectLst/>
                        </a:rPr>
                        <a:t>AC.2 </a:t>
                      </a:r>
                      <a:endParaRPr lang="en-US">
                        <a:effectLst/>
                      </a:endParaRPr>
                    </a:p>
                  </a:txBody>
                  <a:tcPr/>
                </a:tc>
                <a:tc>
                  <a:txBody>
                    <a:bodyPr/>
                    <a:lstStyle/>
                    <a:p>
                      <a:pPr rtl="0" fontAlgn="base"/>
                      <a:r>
                        <a:rPr lang="en-US" sz="1200">
                          <a:effectLst/>
                        </a:rPr>
                        <a:t>Allow door to be locked/unlocked in 3+ methods</a:t>
                      </a:r>
                      <a:endParaRPr lang="en-US">
                        <a:effectLst/>
                      </a:endParaRPr>
                    </a:p>
                  </a:txBody>
                  <a:tcPr/>
                </a:tc>
                <a:tc>
                  <a:txBody>
                    <a:bodyPr/>
                    <a:lstStyle/>
                    <a:p>
                      <a:pPr marL="171450" indent="-171450" rtl="0" fontAlgn="base">
                        <a:buFont typeface="Arial" panose="020B0604020202020204" pitchFamily="34" charset="0"/>
                        <a:buChar char="•"/>
                      </a:pPr>
                      <a:r>
                        <a:rPr lang="en-US" sz="1200">
                          <a:effectLst/>
                        </a:rPr>
                        <a:t>Unlock/lock remotely via mobile application with touch ID authentication</a:t>
                      </a:r>
                    </a:p>
                    <a:p>
                      <a:pPr marL="171450" indent="-171450" rtl="0" fontAlgn="base">
                        <a:buFont typeface="Arial" panose="020B0604020202020204" pitchFamily="34" charset="0"/>
                        <a:buChar char="•"/>
                      </a:pPr>
                      <a:r>
                        <a:rPr lang="en-US" sz="1200">
                          <a:effectLst/>
                        </a:rPr>
                        <a:t>Primary PIN code via keypad</a:t>
                      </a:r>
                    </a:p>
                    <a:p>
                      <a:pPr marL="171450" indent="-171450" rtl="0" fontAlgn="base">
                        <a:buFont typeface="Arial" panose="020B0604020202020204" pitchFamily="34" charset="0"/>
                        <a:buChar char="•"/>
                      </a:pPr>
                      <a:r>
                        <a:rPr lang="en-US" sz="1200">
                          <a:effectLst/>
                        </a:rPr>
                        <a:t>Guest PIN code via keypad</a:t>
                      </a:r>
                    </a:p>
                    <a:p>
                      <a:pPr marL="171450" indent="-171450" rtl="0" fontAlgn="base">
                        <a:buFont typeface="Arial" panose="020B0604020202020204" pitchFamily="34" charset="0"/>
                        <a:buChar char="•"/>
                      </a:pPr>
                      <a:r>
                        <a:rPr lang="en-US" sz="1200">
                          <a:effectLst/>
                        </a:rPr>
                        <a:t>Door locks 10 seconds after unlocking</a:t>
                      </a:r>
                    </a:p>
                    <a:p>
                      <a:pPr rtl="0" fontAlgn="base"/>
                      <a:endParaRPr lang="en-US">
                        <a:effectLst/>
                      </a:endParaRPr>
                    </a:p>
                  </a:txBody>
                  <a:tcPr/>
                </a:tc>
                <a:tc>
                  <a:txBody>
                    <a:bodyPr/>
                    <a:lstStyle/>
                    <a:p>
                      <a:pPr marL="171450" indent="-171450" rtl="0" fontAlgn="base">
                        <a:buFont typeface="Arial" panose="020B0604020202020204" pitchFamily="34" charset="0"/>
                        <a:buChar char="•"/>
                      </a:pPr>
                      <a:r>
                        <a:rPr lang="en-US" sz="1200">
                          <a:effectLst/>
                        </a:rPr>
                        <a:t>Notification sent when door is locked/unlocked</a:t>
                      </a:r>
                    </a:p>
                    <a:p>
                      <a:pPr marL="171450" indent="-171450" rtl="0" fontAlgn="base">
                        <a:buFont typeface="Arial" panose="020B0604020202020204" pitchFamily="34" charset="0"/>
                        <a:buChar char="•"/>
                      </a:pPr>
                      <a:r>
                        <a:rPr lang="en-US" sz="1200">
                          <a:effectLst/>
                        </a:rPr>
                        <a:t>LED blinks once for correct PIN and twice for incorrect PIN</a:t>
                      </a:r>
                    </a:p>
                    <a:p>
                      <a:pPr marL="171450" indent="-171450" rtl="0" fontAlgn="base">
                        <a:buFont typeface="Arial" panose="020B0604020202020204" pitchFamily="34" charset="0"/>
                        <a:buChar char="•"/>
                      </a:pPr>
                      <a:r>
                        <a:rPr lang="en-US" sz="1200">
                          <a:effectLst/>
                        </a:rPr>
                        <a:t>Guest PIN will only work once before being invalidated</a:t>
                      </a:r>
                      <a:endParaRPr lang="en-US">
                        <a:effectLst/>
                      </a:endParaRPr>
                    </a:p>
                  </a:txBody>
                  <a:tcPr/>
                </a:tc>
                <a:extLst>
                  <a:ext uri="{0D108BD9-81ED-4DB2-BD59-A6C34878D82A}">
                    <a16:rowId xmlns:a16="http://schemas.microsoft.com/office/drawing/2014/main" val="4076070880"/>
                  </a:ext>
                </a:extLst>
              </a:tr>
            </a:tbl>
          </a:graphicData>
        </a:graphic>
      </p:graphicFrame>
      <p:pic>
        <p:nvPicPr>
          <p:cNvPr id="3" name="Picture 2">
            <a:extLst>
              <a:ext uri="{FF2B5EF4-FFF2-40B4-BE49-F238E27FC236}">
                <a16:creationId xmlns:a16="http://schemas.microsoft.com/office/drawing/2014/main" id="{8DB9DE23-D8B5-F9D9-FA4F-D297ABB450C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560" t="10913" r="18059"/>
          <a:stretch/>
        </p:blipFill>
        <p:spPr bwMode="auto">
          <a:xfrm>
            <a:off x="0" y="0"/>
            <a:ext cx="1488767" cy="1395057"/>
          </a:xfrm>
          <a:prstGeom prst="rect">
            <a:avLst/>
          </a:prstGeom>
          <a:noFill/>
          <a:extLst>
            <a:ext uri="{909E8E84-426E-40DD-AFC4-6F175D3DCCD1}">
              <a14:hiddenFill xmlns:a14="http://schemas.microsoft.com/office/drawing/2010/main">
                <a:solidFill>
                  <a:srgbClr val="FFFFFF"/>
                </a:solidFill>
              </a14:hiddenFill>
            </a:ext>
          </a:extLst>
        </p:spPr>
      </p:pic>
      <p:pic>
        <p:nvPicPr>
          <p:cNvPr id="12" name="Recorded Sound">
            <a:hlinkClick r:id="" action="ppaction://media"/>
            <a:extLst>
              <a:ext uri="{FF2B5EF4-FFF2-40B4-BE49-F238E27FC236}">
                <a16:creationId xmlns:a16="http://schemas.microsoft.com/office/drawing/2014/main" id="{8A361BAE-F4A2-D9F0-88E3-BE783ED8E1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2304" y="6188982"/>
            <a:ext cx="487363" cy="487363"/>
          </a:xfrm>
          <a:prstGeom prst="rect">
            <a:avLst/>
          </a:prstGeom>
        </p:spPr>
      </p:pic>
    </p:spTree>
    <p:extLst>
      <p:ext uri="{BB962C8B-B14F-4D97-AF65-F5344CB8AC3E}">
        <p14:creationId xmlns:p14="http://schemas.microsoft.com/office/powerpoint/2010/main" val="3062346085"/>
      </p:ext>
    </p:extLst>
  </p:cSld>
  <p:clrMapOvr>
    <a:masterClrMapping/>
  </p:clrMapOvr>
  <mc:AlternateContent xmlns:mc="http://schemas.openxmlformats.org/markup-compatibility/2006" xmlns:p14="http://schemas.microsoft.com/office/powerpoint/2010/main">
    <mc:Choice Requires="p14">
      <p:transition spd="slow" p14:dur="2000" advTm="57897"/>
    </mc:Choice>
    <mc:Fallback xmlns="">
      <p:transition spd="slow" advTm="57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9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EF95B-EAFC-0C1A-11AD-1A0C1A7DE4B2}"/>
              </a:ext>
            </a:extLst>
          </p:cNvPr>
          <p:cNvSpPr>
            <a:spLocks noGrp="1"/>
          </p:cNvSpPr>
          <p:nvPr>
            <p:ph type="title"/>
          </p:nvPr>
        </p:nvSpPr>
        <p:spPr/>
        <p:txBody>
          <a:bodyPr/>
          <a:lstStyle/>
          <a:p>
            <a:r>
              <a:rPr lang="en-US">
                <a:cs typeface="Calibri Light"/>
              </a:rPr>
              <a:t>Requirement Specifications</a:t>
            </a:r>
            <a:br>
              <a:rPr lang="en-US">
                <a:cs typeface="Calibri Light"/>
              </a:rPr>
            </a:br>
            <a:r>
              <a:rPr lang="en-US">
                <a:cs typeface="Calibri Light"/>
              </a:rPr>
              <a:t>Application</a:t>
            </a:r>
            <a:endParaRPr lang="en-US"/>
          </a:p>
        </p:txBody>
      </p:sp>
      <p:graphicFrame>
        <p:nvGraphicFramePr>
          <p:cNvPr id="5" name="Content Placeholder 4">
            <a:extLst>
              <a:ext uri="{FF2B5EF4-FFF2-40B4-BE49-F238E27FC236}">
                <a16:creationId xmlns:a16="http://schemas.microsoft.com/office/drawing/2014/main" id="{7F73A30D-28B9-8C71-18E0-0B5530A818DF}"/>
              </a:ext>
            </a:extLst>
          </p:cNvPr>
          <p:cNvGraphicFramePr>
            <a:graphicFrameLocks noGrp="1"/>
          </p:cNvGraphicFramePr>
          <p:nvPr>
            <p:ph idx="1"/>
            <p:extLst>
              <p:ext uri="{D42A27DB-BD31-4B8C-83A1-F6EECF244321}">
                <p14:modId xmlns:p14="http://schemas.microsoft.com/office/powerpoint/2010/main" val="966063017"/>
              </p:ext>
            </p:extLst>
          </p:nvPr>
        </p:nvGraphicFramePr>
        <p:xfrm>
          <a:off x="1349375" y="2127250"/>
          <a:ext cx="9494443" cy="4569536"/>
        </p:xfrm>
        <a:graphic>
          <a:graphicData uri="http://schemas.openxmlformats.org/drawingml/2006/table">
            <a:tbl>
              <a:tblPr firstRow="1" firstCol="1" bandRow="1">
                <a:tableStyleId>{0660B408-B3CF-4A94-85FC-2B1E0A45F4A2}</a:tableStyleId>
              </a:tblPr>
              <a:tblGrid>
                <a:gridCol w="2286000">
                  <a:extLst>
                    <a:ext uri="{9D8B030D-6E8A-4147-A177-3AD203B41FA5}">
                      <a16:colId xmlns:a16="http://schemas.microsoft.com/office/drawing/2014/main" val="1358811068"/>
                    </a:ext>
                  </a:extLst>
                </a:gridCol>
                <a:gridCol w="2667397">
                  <a:extLst>
                    <a:ext uri="{9D8B030D-6E8A-4147-A177-3AD203B41FA5}">
                      <a16:colId xmlns:a16="http://schemas.microsoft.com/office/drawing/2014/main" val="2263414026"/>
                    </a:ext>
                  </a:extLst>
                </a:gridCol>
                <a:gridCol w="2270523">
                  <a:extLst>
                    <a:ext uri="{9D8B030D-6E8A-4147-A177-3AD203B41FA5}">
                      <a16:colId xmlns:a16="http://schemas.microsoft.com/office/drawing/2014/main" val="806451146"/>
                    </a:ext>
                  </a:extLst>
                </a:gridCol>
                <a:gridCol w="2270523">
                  <a:extLst>
                    <a:ext uri="{9D8B030D-6E8A-4147-A177-3AD203B41FA5}">
                      <a16:colId xmlns:a16="http://schemas.microsoft.com/office/drawing/2014/main" val="2549077685"/>
                    </a:ext>
                  </a:extLst>
                </a:gridCol>
              </a:tblGrid>
              <a:tr h="444500">
                <a:tc>
                  <a:txBody>
                    <a:bodyPr/>
                    <a:lstStyle/>
                    <a:p>
                      <a:r>
                        <a:rPr lang="en-US">
                          <a:effectLst/>
                        </a:rPr>
                        <a:t>SECTION</a:t>
                      </a:r>
                    </a:p>
                  </a:txBody>
                  <a:tcPr marL="63500" marR="63500" marT="63500" marB="63500"/>
                </a:tc>
                <a:tc>
                  <a:txBody>
                    <a:bodyPr/>
                    <a:lstStyle/>
                    <a:p>
                      <a:r>
                        <a:rPr lang="en-US">
                          <a:effectLst/>
                        </a:rPr>
                        <a:t>REQUIREMENT</a:t>
                      </a:r>
                    </a:p>
                  </a:txBody>
                  <a:tcPr marL="63500" marR="63500" marT="63500" marB="63500"/>
                </a:tc>
                <a:tc>
                  <a:txBody>
                    <a:bodyPr/>
                    <a:lstStyle/>
                    <a:p>
                      <a:r>
                        <a:rPr lang="en-US" sz="1800" b="1" kern="1200">
                          <a:solidFill>
                            <a:schemeClr val="lt1"/>
                          </a:solidFill>
                          <a:effectLst/>
                          <a:latin typeface="+mn-lt"/>
                          <a:ea typeface="+mn-ea"/>
                          <a:cs typeface="+mn-cs"/>
                        </a:rPr>
                        <a:t>SOLUTION</a:t>
                      </a:r>
                    </a:p>
                  </a:txBody>
                  <a:tcPr marL="63500" marR="63500" marT="63500" marB="63500"/>
                </a:tc>
                <a:tc>
                  <a:txBody>
                    <a:bodyPr/>
                    <a:lstStyle/>
                    <a:p>
                      <a:r>
                        <a:rPr lang="en-US">
                          <a:effectLst/>
                        </a:rPr>
                        <a:t>VERIFICATION</a:t>
                      </a:r>
                    </a:p>
                  </a:txBody>
                  <a:tcPr marL="63500" marR="63500" marT="63500" marB="63500"/>
                </a:tc>
                <a:extLst>
                  <a:ext uri="{0D108BD9-81ED-4DB2-BD59-A6C34878D82A}">
                    <a16:rowId xmlns:a16="http://schemas.microsoft.com/office/drawing/2014/main" val="2626793403"/>
                  </a:ext>
                </a:extLst>
              </a:tr>
              <a:tr h="452196">
                <a:tc>
                  <a:txBody>
                    <a:bodyPr/>
                    <a:lstStyle/>
                    <a:p>
                      <a:r>
                        <a:rPr lang="en-US" sz="1200" b="0" kern="1200">
                          <a:solidFill>
                            <a:schemeClr val="dk1"/>
                          </a:solidFill>
                          <a:effectLst/>
                          <a:latin typeface="+mn-lt"/>
                          <a:ea typeface="+mn-ea"/>
                          <a:cs typeface="+mn-cs"/>
                        </a:rPr>
                        <a:t>Application (A)</a:t>
                      </a:r>
                    </a:p>
                  </a:txBody>
                  <a:tcPr marL="63500" marR="63500" marT="63500" marB="63500"/>
                </a:tc>
                <a:tc>
                  <a:txBody>
                    <a:bodyPr/>
                    <a:lstStyle/>
                    <a:p>
                      <a:endParaRPr lang="en-US" sz="1200" kern="1200">
                        <a:solidFill>
                          <a:schemeClr val="dk1"/>
                        </a:solidFill>
                        <a:effectLst/>
                        <a:latin typeface="+mn-lt"/>
                        <a:ea typeface="+mn-ea"/>
                        <a:cs typeface="+mn-cs"/>
                      </a:endParaRPr>
                    </a:p>
                  </a:txBody>
                  <a:tcPr marL="63500" marR="63500" marT="63500" marB="63500"/>
                </a:tc>
                <a:tc>
                  <a:txBody>
                    <a:bodyPr/>
                    <a:lstStyle/>
                    <a:p>
                      <a:endParaRPr lang="en-US" sz="1200" kern="1200">
                        <a:solidFill>
                          <a:schemeClr val="dk1"/>
                        </a:solidFill>
                        <a:effectLst/>
                        <a:latin typeface="+mn-lt"/>
                        <a:ea typeface="+mn-ea"/>
                        <a:cs typeface="+mn-cs"/>
                      </a:endParaRPr>
                    </a:p>
                  </a:txBody>
                  <a:tcPr marL="63500" marR="63500" marT="63500" marB="63500"/>
                </a:tc>
                <a:tc>
                  <a:txBody>
                    <a:bodyPr/>
                    <a:lstStyle/>
                    <a:p>
                      <a:endParaRPr lang="en-US" sz="1200" kern="1200">
                        <a:solidFill>
                          <a:schemeClr val="dk1"/>
                        </a:solidFill>
                        <a:effectLst/>
                        <a:latin typeface="+mn-lt"/>
                        <a:ea typeface="+mn-ea"/>
                        <a:cs typeface="+mn-cs"/>
                      </a:endParaRPr>
                    </a:p>
                  </a:txBody>
                  <a:tcPr marL="63500" marR="63500" marT="63500" marB="63500"/>
                </a:tc>
                <a:extLst>
                  <a:ext uri="{0D108BD9-81ED-4DB2-BD59-A6C34878D82A}">
                    <a16:rowId xmlns:a16="http://schemas.microsoft.com/office/drawing/2014/main" val="1337339650"/>
                  </a:ext>
                </a:extLst>
              </a:tr>
              <a:tr h="994833">
                <a:tc>
                  <a:txBody>
                    <a:bodyPr/>
                    <a:lstStyle/>
                    <a:p>
                      <a:r>
                        <a:rPr lang="en-US" sz="1200" b="0" kern="1200">
                          <a:solidFill>
                            <a:schemeClr val="dk1"/>
                          </a:solidFill>
                          <a:effectLst/>
                          <a:latin typeface="+mn-lt"/>
                          <a:ea typeface="+mn-ea"/>
                          <a:cs typeface="+mn-cs"/>
                        </a:rPr>
                        <a:t>A.1</a:t>
                      </a:r>
                    </a:p>
                  </a:txBody>
                  <a:tcPr marL="63500" marR="63500" marT="63500" marB="63500"/>
                </a:tc>
                <a:tc>
                  <a:txBody>
                    <a:bodyPr/>
                    <a:lstStyle/>
                    <a:p>
                      <a:r>
                        <a:rPr lang="en-US" sz="1200" kern="1200">
                          <a:solidFill>
                            <a:schemeClr val="dk1"/>
                          </a:solidFill>
                          <a:effectLst/>
                          <a:latin typeface="+mn-lt"/>
                          <a:ea typeface="+mn-ea"/>
                          <a:cs typeface="+mn-cs"/>
                        </a:rPr>
                        <a:t>Simple and user-friendly UI/design </a:t>
                      </a:r>
                    </a:p>
                  </a:txBody>
                  <a:tcPr marL="63500" marR="63500" marT="63500" marB="63500"/>
                </a:tc>
                <a:tc>
                  <a:txBody>
                    <a:bodyPr/>
                    <a:lstStyle/>
                    <a:p>
                      <a:r>
                        <a:rPr lang="en-US" sz="1200" kern="1200">
                          <a:solidFill>
                            <a:schemeClr val="dk1"/>
                          </a:solidFill>
                          <a:effectLst/>
                          <a:latin typeface="+mn-lt"/>
                          <a:ea typeface="+mn-ea"/>
                          <a:cs typeface="+mn-cs"/>
                        </a:rPr>
                        <a:t>Design application off of a Figma Template and hold to the design standards outlined by the Google and Apple App Stores.</a:t>
                      </a:r>
                    </a:p>
                  </a:txBody>
                  <a:tcPr marL="63500" marR="63500" marT="63500" marB="63500"/>
                </a:tc>
                <a:tc>
                  <a:txBody>
                    <a:bodyPr/>
                    <a:lstStyle/>
                    <a:p>
                      <a:r>
                        <a:rPr lang="en-US" sz="1200" kern="1200">
                          <a:solidFill>
                            <a:schemeClr val="dk1"/>
                          </a:solidFill>
                          <a:effectLst/>
                          <a:latin typeface="+mn-lt"/>
                          <a:ea typeface="+mn-ea"/>
                          <a:cs typeface="+mn-cs"/>
                        </a:rPr>
                        <a:t>Use a variety of methods to test code, including end-to-end tests using Jest and Puppeteer.</a:t>
                      </a:r>
                    </a:p>
                  </a:txBody>
                  <a:tcPr marL="63500" marR="63500" marT="63500" marB="63500"/>
                </a:tc>
                <a:extLst>
                  <a:ext uri="{0D108BD9-81ED-4DB2-BD59-A6C34878D82A}">
                    <a16:rowId xmlns:a16="http://schemas.microsoft.com/office/drawing/2014/main" val="562398122"/>
                  </a:ext>
                </a:extLst>
              </a:tr>
              <a:tr h="994833">
                <a:tc>
                  <a:txBody>
                    <a:bodyPr/>
                    <a:lstStyle/>
                    <a:p>
                      <a:r>
                        <a:rPr lang="en-US" sz="1200" b="0" kern="1200">
                          <a:solidFill>
                            <a:schemeClr val="dk1"/>
                          </a:solidFill>
                          <a:effectLst/>
                          <a:latin typeface="+mn-lt"/>
                          <a:ea typeface="+mn-ea"/>
                          <a:cs typeface="+mn-cs"/>
                        </a:rPr>
                        <a:t>A.2</a:t>
                      </a:r>
                    </a:p>
                  </a:txBody>
                  <a:tcPr marL="63500" marR="63500" marT="63500" marB="63500"/>
                </a:tc>
                <a:tc>
                  <a:txBody>
                    <a:bodyPr/>
                    <a:lstStyle/>
                    <a:p>
                      <a:r>
                        <a:rPr lang="en-US" sz="1200" kern="1200">
                          <a:solidFill>
                            <a:schemeClr val="dk1"/>
                          </a:solidFill>
                          <a:effectLst/>
                          <a:latin typeface="+mn-lt"/>
                          <a:ea typeface="+mn-ea"/>
                          <a:cs typeface="+mn-cs"/>
                        </a:rPr>
                        <a:t>Live Bolt must be always-online to mobile application</a:t>
                      </a:r>
                    </a:p>
                  </a:txBody>
                  <a:tcPr marL="63500" marR="63500" marT="63500" marB="63500"/>
                </a:tc>
                <a:tc>
                  <a:txBody>
                    <a:bodyPr/>
                    <a:lstStyle/>
                    <a:p>
                      <a:r>
                        <a:rPr lang="en-US" sz="1200" kern="1200">
                          <a:solidFill>
                            <a:schemeClr val="dk1"/>
                          </a:solidFill>
                          <a:effectLst/>
                          <a:latin typeface="+mn-lt"/>
                          <a:ea typeface="+mn-ea"/>
                          <a:cs typeface="+mn-cs"/>
                        </a:rPr>
                        <a:t>Using a MERN stack with a React Native Frontend, API served over a Heroku hosted Node.js server with a MongoDB Backend. Request will always be server due to the API living on the cloud.</a:t>
                      </a:r>
                    </a:p>
                  </a:txBody>
                  <a:tcPr marL="63500" marR="63500" marT="63500" marB="63500"/>
                </a:tc>
                <a:tc>
                  <a:txBody>
                    <a:bodyPr/>
                    <a:lstStyle/>
                    <a:p>
                      <a:r>
                        <a:rPr lang="en-US" sz="1200" kern="1200">
                          <a:solidFill>
                            <a:schemeClr val="dk1"/>
                          </a:solidFill>
                          <a:effectLst/>
                          <a:latin typeface="+mn-lt"/>
                          <a:ea typeface="+mn-ea"/>
                          <a:cs typeface="+mn-cs"/>
                        </a:rPr>
                        <a:t>Display message to user if connection is lost</a:t>
                      </a:r>
                    </a:p>
                  </a:txBody>
                  <a:tcPr marL="63500" marR="63500" marT="63500" marB="63500"/>
                </a:tc>
                <a:extLst>
                  <a:ext uri="{0D108BD9-81ED-4DB2-BD59-A6C34878D82A}">
                    <a16:rowId xmlns:a16="http://schemas.microsoft.com/office/drawing/2014/main" val="1394113386"/>
                  </a:ext>
                </a:extLst>
              </a:tr>
              <a:tr h="723515">
                <a:tc>
                  <a:txBody>
                    <a:bodyPr/>
                    <a:lstStyle/>
                    <a:p>
                      <a:r>
                        <a:rPr lang="en-US" sz="1200" b="0" kern="1200">
                          <a:solidFill>
                            <a:schemeClr val="dk1"/>
                          </a:solidFill>
                          <a:effectLst/>
                          <a:latin typeface="+mn-lt"/>
                          <a:ea typeface="+mn-ea"/>
                          <a:cs typeface="+mn-cs"/>
                        </a:rPr>
                        <a:t>A.3</a:t>
                      </a:r>
                    </a:p>
                  </a:txBody>
                  <a:tcPr marL="63500" marR="63500" marT="63500" marB="63500"/>
                </a:tc>
                <a:tc>
                  <a:txBody>
                    <a:bodyPr/>
                    <a:lstStyle/>
                    <a:p>
                      <a:r>
                        <a:rPr lang="en-US" sz="1200" kern="1200">
                          <a:solidFill>
                            <a:schemeClr val="dk1"/>
                          </a:solidFill>
                          <a:effectLst/>
                          <a:latin typeface="+mn-lt"/>
                          <a:ea typeface="+mn-ea"/>
                          <a:cs typeface="+mn-cs"/>
                        </a:rPr>
                        <a:t>Accessibility</a:t>
                      </a:r>
                    </a:p>
                  </a:txBody>
                  <a:tcPr marL="63500" marR="63500" marT="63500" marB="63500"/>
                </a:tc>
                <a:tc>
                  <a:txBody>
                    <a:bodyPr/>
                    <a:lstStyle/>
                    <a:p>
                      <a:r>
                        <a:rPr lang="en-US" sz="1200" kern="1200">
                          <a:solidFill>
                            <a:schemeClr val="dk1"/>
                          </a:solidFill>
                          <a:effectLst/>
                          <a:latin typeface="+mn-lt"/>
                          <a:ea typeface="+mn-ea"/>
                          <a:cs typeface="+mn-cs"/>
                        </a:rPr>
                        <a:t>Lock/Unlock Button, </a:t>
                      </a:r>
                      <a:r>
                        <a:rPr lang="en-US" sz="1200" kern="1200" err="1">
                          <a:solidFill>
                            <a:schemeClr val="dk1"/>
                          </a:solidFill>
                          <a:effectLst/>
                          <a:latin typeface="+mn-lt"/>
                          <a:ea typeface="+mn-ea"/>
                          <a:cs typeface="+mn-cs"/>
                        </a:rPr>
                        <a:t>TouchID</a:t>
                      </a:r>
                      <a:r>
                        <a:rPr lang="en-US" sz="1200" kern="1200">
                          <a:solidFill>
                            <a:schemeClr val="dk1"/>
                          </a:solidFill>
                          <a:effectLst/>
                          <a:latin typeface="+mn-lt"/>
                          <a:ea typeface="+mn-ea"/>
                          <a:cs typeface="+mn-cs"/>
                        </a:rPr>
                        <a:t> for Lock/Unlocking, Activity Log for any lock/unlock attempts, Camera Monitoring when motion is detected from PIR sensor.</a:t>
                      </a:r>
                    </a:p>
                  </a:txBody>
                  <a:tcPr marL="63500" marR="63500" marT="63500" marB="63500"/>
                </a:tc>
                <a:tc>
                  <a:txBody>
                    <a:bodyPr/>
                    <a:lstStyle/>
                    <a:p>
                      <a:r>
                        <a:rPr lang="en-US" sz="1200" kern="1200">
                          <a:solidFill>
                            <a:schemeClr val="dk1"/>
                          </a:solidFill>
                          <a:effectLst/>
                          <a:latin typeface="+mn-lt"/>
                          <a:ea typeface="+mn-ea"/>
                          <a:cs typeface="+mn-cs"/>
                        </a:rPr>
                        <a:t>Integrate all 4 methods of access and verify through end-to-end testing using Jest and Puppeteer.</a:t>
                      </a:r>
                    </a:p>
                  </a:txBody>
                  <a:tcPr marL="63500" marR="63500" marT="63500" marB="63500"/>
                </a:tc>
                <a:extLst>
                  <a:ext uri="{0D108BD9-81ED-4DB2-BD59-A6C34878D82A}">
                    <a16:rowId xmlns:a16="http://schemas.microsoft.com/office/drawing/2014/main" val="2602915020"/>
                  </a:ext>
                </a:extLst>
              </a:tr>
            </a:tbl>
          </a:graphicData>
        </a:graphic>
      </p:graphicFrame>
      <p:sp>
        <p:nvSpPr>
          <p:cNvPr id="6" name="TextBox 5">
            <a:extLst>
              <a:ext uri="{FF2B5EF4-FFF2-40B4-BE49-F238E27FC236}">
                <a16:creationId xmlns:a16="http://schemas.microsoft.com/office/drawing/2014/main" id="{76B167DB-F9FA-05E1-567D-71891421A02C}"/>
              </a:ext>
            </a:extLst>
          </p:cNvPr>
          <p:cNvSpPr txBox="1"/>
          <p:nvPr/>
        </p:nvSpPr>
        <p:spPr>
          <a:xfrm>
            <a:off x="3533775" y="3073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id="{BCB62547-30C2-5C42-B3EA-C248DD8A20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1" y="1"/>
            <a:ext cx="1490464" cy="1490464"/>
          </a:xfrm>
          <a:prstGeom prst="rect">
            <a:avLst/>
          </a:prstGeom>
          <a:noFill/>
          <a:extLst>
            <a:ext uri="{909E8E84-426E-40DD-AFC4-6F175D3DCCD1}">
              <a14:hiddenFill xmlns:a14="http://schemas.microsoft.com/office/drawing/2010/main">
                <a:solidFill>
                  <a:srgbClr val="FFFFFF"/>
                </a:solidFill>
              </a14:hiddenFill>
            </a:ext>
          </a:extLst>
        </p:spPr>
      </p:pic>
      <p:pic>
        <p:nvPicPr>
          <p:cNvPr id="37" name="Audio 36">
            <a:hlinkClick r:id="" action="ppaction://media"/>
            <a:extLst>
              <a:ext uri="{FF2B5EF4-FFF2-40B4-BE49-F238E27FC236}">
                <a16:creationId xmlns:a16="http://schemas.microsoft.com/office/drawing/2014/main" id="{1D341325-45B0-9E13-3EAD-56AC3ADEEB1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24061069"/>
      </p:ext>
    </p:extLst>
  </p:cSld>
  <p:clrMapOvr>
    <a:masterClrMapping/>
  </p:clrMapOvr>
  <mc:AlternateContent xmlns:mc="http://schemas.openxmlformats.org/markup-compatibility/2006" xmlns:p14="http://schemas.microsoft.com/office/powerpoint/2010/main">
    <mc:Choice Requires="p14">
      <p:transition spd="slow" p14:dur="2000" advTm="54058"/>
    </mc:Choice>
    <mc:Fallback xmlns="">
      <p:transition spd="slow" advTm="540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21212"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EF95B-EAFC-0C1A-11AD-1A0C1A7DE4B2}"/>
              </a:ext>
            </a:extLst>
          </p:cNvPr>
          <p:cNvSpPr>
            <a:spLocks noGrp="1"/>
          </p:cNvSpPr>
          <p:nvPr>
            <p:ph type="title"/>
          </p:nvPr>
        </p:nvSpPr>
        <p:spPr/>
        <p:txBody>
          <a:bodyPr/>
          <a:lstStyle/>
          <a:p>
            <a:r>
              <a:rPr lang="en-US">
                <a:cs typeface="Calibri Light"/>
              </a:rPr>
              <a:t>Requirement Specifications</a:t>
            </a:r>
            <a:br>
              <a:rPr lang="en-US">
                <a:cs typeface="Calibri Light"/>
              </a:rPr>
            </a:br>
            <a:r>
              <a:rPr lang="en-US">
                <a:cs typeface="Calibri Light"/>
              </a:rPr>
              <a:t>Design Feature</a:t>
            </a:r>
          </a:p>
        </p:txBody>
      </p:sp>
      <p:graphicFrame>
        <p:nvGraphicFramePr>
          <p:cNvPr id="5" name="Content Placeholder 4">
            <a:extLst>
              <a:ext uri="{FF2B5EF4-FFF2-40B4-BE49-F238E27FC236}">
                <a16:creationId xmlns:a16="http://schemas.microsoft.com/office/drawing/2014/main" id="{67C778B4-BEEF-1BCA-FC34-F17407BC1E59}"/>
              </a:ext>
            </a:extLst>
          </p:cNvPr>
          <p:cNvGraphicFramePr>
            <a:graphicFrameLocks noGrp="1"/>
          </p:cNvGraphicFramePr>
          <p:nvPr>
            <p:ph idx="1"/>
            <p:extLst>
              <p:ext uri="{D42A27DB-BD31-4B8C-83A1-F6EECF244321}">
                <p14:modId xmlns:p14="http://schemas.microsoft.com/office/powerpoint/2010/main" val="2661824444"/>
              </p:ext>
            </p:extLst>
          </p:nvPr>
        </p:nvGraphicFramePr>
        <p:xfrm>
          <a:off x="1307572" y="2089679"/>
          <a:ext cx="9578010" cy="3017520"/>
        </p:xfrm>
        <a:graphic>
          <a:graphicData uri="http://schemas.openxmlformats.org/drawingml/2006/table">
            <a:tbl>
              <a:tblPr firstRow="1" bandRow="1">
                <a:tableStyleId>{0660B408-B3CF-4A94-85FC-2B1E0A45F4A2}</a:tableStyleId>
              </a:tblPr>
              <a:tblGrid>
                <a:gridCol w="1969163">
                  <a:extLst>
                    <a:ext uri="{9D8B030D-6E8A-4147-A177-3AD203B41FA5}">
                      <a16:colId xmlns:a16="http://schemas.microsoft.com/office/drawing/2014/main" val="1800030720"/>
                    </a:ext>
                  </a:extLst>
                </a:gridCol>
                <a:gridCol w="2552036">
                  <a:extLst>
                    <a:ext uri="{9D8B030D-6E8A-4147-A177-3AD203B41FA5}">
                      <a16:colId xmlns:a16="http://schemas.microsoft.com/office/drawing/2014/main" val="340735700"/>
                    </a:ext>
                  </a:extLst>
                </a:gridCol>
                <a:gridCol w="2205462">
                  <a:extLst>
                    <a:ext uri="{9D8B030D-6E8A-4147-A177-3AD203B41FA5}">
                      <a16:colId xmlns:a16="http://schemas.microsoft.com/office/drawing/2014/main" val="2695954012"/>
                    </a:ext>
                  </a:extLst>
                </a:gridCol>
                <a:gridCol w="2851349">
                  <a:extLst>
                    <a:ext uri="{9D8B030D-6E8A-4147-A177-3AD203B41FA5}">
                      <a16:colId xmlns:a16="http://schemas.microsoft.com/office/drawing/2014/main" val="2754783676"/>
                    </a:ext>
                  </a:extLst>
                </a:gridCol>
              </a:tblGrid>
              <a:tr h="0">
                <a:tc>
                  <a:txBody>
                    <a:bodyPr/>
                    <a:lstStyle/>
                    <a:p>
                      <a:pPr rtl="0" fontAlgn="base"/>
                      <a:r>
                        <a:rPr lang="en-US" sz="1800">
                          <a:effectLst/>
                        </a:rPr>
                        <a:t>SECTION </a:t>
                      </a:r>
                    </a:p>
                  </a:txBody>
                  <a:tcPr/>
                </a:tc>
                <a:tc>
                  <a:txBody>
                    <a:bodyPr/>
                    <a:lstStyle/>
                    <a:p>
                      <a:pPr rtl="0" fontAlgn="base"/>
                      <a:r>
                        <a:rPr lang="en-US" sz="1800">
                          <a:effectLst/>
                        </a:rPr>
                        <a:t>REQUIREMENT </a:t>
                      </a:r>
                    </a:p>
                  </a:txBody>
                  <a:tcPr/>
                </a:tc>
                <a:tc>
                  <a:txBody>
                    <a:bodyPr/>
                    <a:lstStyle/>
                    <a:p>
                      <a:pPr rtl="0" fontAlgn="base"/>
                      <a:r>
                        <a:rPr lang="en-US" sz="1800">
                          <a:effectLst/>
                        </a:rPr>
                        <a:t>SOLUTION </a:t>
                      </a:r>
                    </a:p>
                  </a:txBody>
                  <a:tcPr/>
                </a:tc>
                <a:tc>
                  <a:txBody>
                    <a:bodyPr/>
                    <a:lstStyle/>
                    <a:p>
                      <a:pPr rtl="0" fontAlgn="base"/>
                      <a:r>
                        <a:rPr lang="en-US" sz="1800">
                          <a:effectLst/>
                        </a:rPr>
                        <a:t>VERIFICATION </a:t>
                      </a:r>
                    </a:p>
                  </a:txBody>
                  <a:tcPr/>
                </a:tc>
                <a:extLst>
                  <a:ext uri="{0D108BD9-81ED-4DB2-BD59-A6C34878D82A}">
                    <a16:rowId xmlns:a16="http://schemas.microsoft.com/office/drawing/2014/main" val="314985260"/>
                  </a:ext>
                </a:extLst>
              </a:tr>
              <a:tr h="0">
                <a:tc>
                  <a:txBody>
                    <a:bodyPr/>
                    <a:lstStyle/>
                    <a:p>
                      <a:pPr rtl="0" fontAlgn="base"/>
                      <a:r>
                        <a:rPr lang="en-US" sz="1200">
                          <a:effectLst/>
                        </a:rPr>
                        <a:t>Design (D) </a:t>
                      </a:r>
                      <a:endParaRPr lang="en-US">
                        <a:effectLst/>
                      </a:endParaRPr>
                    </a:p>
                  </a:txBody>
                  <a:tcPr/>
                </a:tc>
                <a:tc>
                  <a:txBody>
                    <a:bodyPr/>
                    <a:lstStyle/>
                    <a:p>
                      <a:pPr fontAlgn="t"/>
                      <a:endParaRPr lang="en-US">
                        <a:effectLst/>
                      </a:endParaRPr>
                    </a:p>
                  </a:txBody>
                  <a:tcPr/>
                </a:tc>
                <a:tc>
                  <a:txBody>
                    <a:bodyPr/>
                    <a:lstStyle/>
                    <a:p>
                      <a:pPr fontAlgn="t"/>
                      <a:endParaRPr lang="en-US">
                        <a:effectLst/>
                      </a:endParaRPr>
                    </a:p>
                  </a:txBody>
                  <a:tcPr/>
                </a:tc>
                <a:tc>
                  <a:txBody>
                    <a:bodyPr/>
                    <a:lstStyle/>
                    <a:p>
                      <a:pPr fontAlgn="t"/>
                      <a:endParaRPr lang="en-US">
                        <a:effectLst/>
                      </a:endParaRPr>
                    </a:p>
                  </a:txBody>
                  <a:tcPr/>
                </a:tc>
                <a:extLst>
                  <a:ext uri="{0D108BD9-81ED-4DB2-BD59-A6C34878D82A}">
                    <a16:rowId xmlns:a16="http://schemas.microsoft.com/office/drawing/2014/main" val="2326646646"/>
                  </a:ext>
                </a:extLst>
              </a:tr>
              <a:tr h="0">
                <a:tc>
                  <a:txBody>
                    <a:bodyPr/>
                    <a:lstStyle/>
                    <a:p>
                      <a:pPr rtl="0" fontAlgn="base"/>
                      <a:r>
                        <a:rPr lang="en-US" sz="1200">
                          <a:effectLst/>
                        </a:rPr>
                        <a:t>D.1 </a:t>
                      </a:r>
                      <a:endParaRPr lang="en-US">
                        <a:effectLst/>
                      </a:endParaRPr>
                    </a:p>
                  </a:txBody>
                  <a:tcPr/>
                </a:tc>
                <a:tc>
                  <a:txBody>
                    <a:bodyPr/>
                    <a:lstStyle/>
                    <a:p>
                      <a:pPr rtl="0" fontAlgn="base"/>
                      <a:r>
                        <a:rPr lang="en-US" sz="1200">
                          <a:effectLst/>
                        </a:rPr>
                        <a:t>Locking/ Unlocking Door System </a:t>
                      </a:r>
                      <a:endParaRPr lang="en-US">
                        <a:effectLst/>
                      </a:endParaRPr>
                    </a:p>
                  </a:txBody>
                  <a:tcPr/>
                </a:tc>
                <a:tc>
                  <a:txBody>
                    <a:bodyPr/>
                    <a:lstStyle/>
                    <a:p>
                      <a:pPr rtl="0" fontAlgn="base"/>
                      <a:r>
                        <a:rPr lang="en-US" sz="1200">
                          <a:effectLst/>
                        </a:rPr>
                        <a:t>Selected a high torque servo to turn lock, 10 kg*cm with about 170 degrees range of motion. 3D Printed cover for deadbolt turn knob </a:t>
                      </a:r>
                      <a:endParaRPr lang="en-US">
                        <a:effectLst/>
                      </a:endParaRPr>
                    </a:p>
                  </a:txBody>
                  <a:tcPr/>
                </a:tc>
                <a:tc>
                  <a:txBody>
                    <a:bodyPr/>
                    <a:lstStyle/>
                    <a:p>
                      <a:pPr rtl="0" fontAlgn="base"/>
                      <a:r>
                        <a:rPr lang="en-US" sz="1200">
                          <a:effectLst/>
                        </a:rPr>
                        <a:t>Servo is successfully able to turn the knob cover enough to lock/unlock door every time </a:t>
                      </a:r>
                      <a:endParaRPr lang="en-US">
                        <a:effectLst/>
                      </a:endParaRPr>
                    </a:p>
                  </a:txBody>
                  <a:tcPr/>
                </a:tc>
                <a:extLst>
                  <a:ext uri="{0D108BD9-81ED-4DB2-BD59-A6C34878D82A}">
                    <a16:rowId xmlns:a16="http://schemas.microsoft.com/office/drawing/2014/main" val="3321907498"/>
                  </a:ext>
                </a:extLst>
              </a:tr>
              <a:tr h="0">
                <a:tc>
                  <a:txBody>
                    <a:bodyPr/>
                    <a:lstStyle/>
                    <a:p>
                      <a:pPr rtl="0" fontAlgn="base"/>
                      <a:r>
                        <a:rPr lang="en-US" sz="1200">
                          <a:effectLst/>
                        </a:rPr>
                        <a:t>D.2 </a:t>
                      </a:r>
                      <a:endParaRPr lang="en-US">
                        <a:effectLst/>
                      </a:endParaRPr>
                    </a:p>
                  </a:txBody>
                  <a:tcPr/>
                </a:tc>
                <a:tc>
                  <a:txBody>
                    <a:bodyPr/>
                    <a:lstStyle/>
                    <a:p>
                      <a:pPr rtl="0" fontAlgn="base"/>
                      <a:r>
                        <a:rPr lang="en-US" sz="1200">
                          <a:effectLst/>
                        </a:rPr>
                        <a:t>Harness electronic parts in casing </a:t>
                      </a:r>
                      <a:endParaRPr lang="en-US">
                        <a:effectLst/>
                      </a:endParaRPr>
                    </a:p>
                  </a:txBody>
                  <a:tcPr/>
                </a:tc>
                <a:tc>
                  <a:txBody>
                    <a:bodyPr/>
                    <a:lstStyle/>
                    <a:p>
                      <a:pPr rtl="0" fontAlgn="base"/>
                      <a:r>
                        <a:rPr lang="en-US" sz="1200">
                          <a:effectLst/>
                        </a:rPr>
                        <a:t>Selected PETG as the case for Live Bolt</a:t>
                      </a:r>
                    </a:p>
                  </a:txBody>
                  <a:tcPr/>
                </a:tc>
                <a:tc>
                  <a:txBody>
                    <a:bodyPr/>
                    <a:lstStyle/>
                    <a:p>
                      <a:pPr rtl="0" fontAlgn="base"/>
                      <a:r>
                        <a:rPr lang="en-US" sz="1200">
                          <a:effectLst/>
                        </a:rPr>
                        <a:t>Compared filaments in the current market: PLA, ABS, PETG </a:t>
                      </a:r>
                      <a:endParaRPr lang="en-US">
                        <a:effectLst/>
                      </a:endParaRPr>
                    </a:p>
                  </a:txBody>
                  <a:tcPr/>
                </a:tc>
                <a:extLst>
                  <a:ext uri="{0D108BD9-81ED-4DB2-BD59-A6C34878D82A}">
                    <a16:rowId xmlns:a16="http://schemas.microsoft.com/office/drawing/2014/main" val="2275149004"/>
                  </a:ext>
                </a:extLst>
              </a:tr>
              <a:tr h="0">
                <a:tc>
                  <a:txBody>
                    <a:bodyPr/>
                    <a:lstStyle/>
                    <a:p>
                      <a:pPr rtl="0" fontAlgn="base"/>
                      <a:r>
                        <a:rPr lang="en-US" sz="1200">
                          <a:effectLst/>
                        </a:rPr>
                        <a:t>D.3 </a:t>
                      </a:r>
                      <a:endParaRPr lang="en-US">
                        <a:effectLst/>
                      </a:endParaRPr>
                    </a:p>
                  </a:txBody>
                  <a:tcPr/>
                </a:tc>
                <a:tc>
                  <a:txBody>
                    <a:bodyPr/>
                    <a:lstStyle/>
                    <a:p>
                      <a:pPr rtl="0" fontAlgn="base"/>
                      <a:r>
                        <a:rPr lang="en-US" sz="1200">
                          <a:effectLst/>
                        </a:rPr>
                        <a:t>Rechargeable Batteries  </a:t>
                      </a:r>
                      <a:endParaRPr lang="en-US">
                        <a:effectLst/>
                      </a:endParaRPr>
                    </a:p>
                  </a:txBody>
                  <a:tcPr/>
                </a:tc>
                <a:tc>
                  <a:txBody>
                    <a:bodyPr/>
                    <a:lstStyle/>
                    <a:p>
                      <a:pPr rtl="0" fontAlgn="base"/>
                      <a:r>
                        <a:rPr lang="en-US" sz="1200">
                          <a:effectLst/>
                        </a:rPr>
                        <a:t>Designed a box that has a reliable battery system to change AA batteries and/or recharge a battery pack </a:t>
                      </a:r>
                      <a:endParaRPr lang="en-US">
                        <a:effectLst/>
                      </a:endParaRPr>
                    </a:p>
                  </a:txBody>
                  <a:tcPr/>
                </a:tc>
                <a:tc>
                  <a:txBody>
                    <a:bodyPr/>
                    <a:lstStyle/>
                    <a:p>
                      <a:pPr rtl="0" fontAlgn="base"/>
                      <a:r>
                        <a:rPr lang="en-US" sz="1200">
                          <a:effectLst/>
                        </a:rPr>
                        <a:t>Understand power requirements for electronic parts </a:t>
                      </a:r>
                      <a:endParaRPr lang="en-US">
                        <a:effectLst/>
                      </a:endParaRPr>
                    </a:p>
                  </a:txBody>
                  <a:tcPr/>
                </a:tc>
                <a:extLst>
                  <a:ext uri="{0D108BD9-81ED-4DB2-BD59-A6C34878D82A}">
                    <a16:rowId xmlns:a16="http://schemas.microsoft.com/office/drawing/2014/main" val="2017066602"/>
                  </a:ext>
                </a:extLst>
              </a:tr>
            </a:tbl>
          </a:graphicData>
        </a:graphic>
      </p:graphicFrame>
      <p:pic>
        <p:nvPicPr>
          <p:cNvPr id="3" name="Picture 3">
            <a:extLst>
              <a:ext uri="{FF2B5EF4-FFF2-40B4-BE49-F238E27FC236}">
                <a16:creationId xmlns:a16="http://schemas.microsoft.com/office/drawing/2014/main" id="{1B21D226-39F7-A7B9-5CC2-A80D5B2591CE}"/>
              </a:ext>
            </a:extLst>
          </p:cNvPr>
          <p:cNvPicPr>
            <a:picLocks noChangeAspect="1"/>
          </p:cNvPicPr>
          <p:nvPr/>
        </p:nvPicPr>
        <p:blipFill>
          <a:blip r:embed="rId5"/>
          <a:stretch>
            <a:fillRect/>
          </a:stretch>
        </p:blipFill>
        <p:spPr>
          <a:xfrm>
            <a:off x="-1465" y="-35788"/>
            <a:ext cx="1651489" cy="1638575"/>
          </a:xfrm>
          <a:prstGeom prst="rect">
            <a:avLst/>
          </a:prstGeom>
        </p:spPr>
      </p:pic>
      <p:pic>
        <p:nvPicPr>
          <p:cNvPr id="7" name="Audio 6">
            <a:hlinkClick r:id="" action="ppaction://media"/>
            <a:extLst>
              <a:ext uri="{FF2B5EF4-FFF2-40B4-BE49-F238E27FC236}">
                <a16:creationId xmlns:a16="http://schemas.microsoft.com/office/drawing/2014/main" id="{4F9F5EEB-E50E-38F9-F2FD-8ADFC9F317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52727547"/>
      </p:ext>
    </p:extLst>
  </p:cSld>
  <p:clrMapOvr>
    <a:masterClrMapping/>
  </p:clrMapOvr>
  <mc:AlternateContent xmlns:mc="http://schemas.openxmlformats.org/markup-compatibility/2006" xmlns:p14="http://schemas.microsoft.com/office/powerpoint/2010/main">
    <mc:Choice Requires="p14">
      <p:transition spd="slow" p14:dur="2000" advTm="40853"/>
    </mc:Choice>
    <mc:Fallback xmlns="">
      <p:transition spd="slow" advTm="40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77268-697F-8CA9-9687-0F9EF20B9EB7}"/>
              </a:ext>
            </a:extLst>
          </p:cNvPr>
          <p:cNvSpPr>
            <a:spLocks noGrp="1"/>
          </p:cNvSpPr>
          <p:nvPr>
            <p:ph type="title"/>
          </p:nvPr>
        </p:nvSpPr>
        <p:spPr/>
        <p:txBody>
          <a:bodyPr/>
          <a:lstStyle/>
          <a:p>
            <a:r>
              <a:rPr lang="en-US">
                <a:cs typeface="Calibri Light"/>
              </a:rPr>
              <a:t>Software Block Diagram</a:t>
            </a:r>
            <a:endParaRPr lang="en-US"/>
          </a:p>
        </p:txBody>
      </p:sp>
      <p:pic>
        <p:nvPicPr>
          <p:cNvPr id="5" name="Content Placeholder 4">
            <a:extLst>
              <a:ext uri="{FF2B5EF4-FFF2-40B4-BE49-F238E27FC236}">
                <a16:creationId xmlns:a16="http://schemas.microsoft.com/office/drawing/2014/main" id="{A57CC30B-1EEC-BDE2-202D-C6D55F637CC0}"/>
              </a:ext>
            </a:extLst>
          </p:cNvPr>
          <p:cNvPicPr>
            <a:picLocks noGrp="1" noChangeAspect="1"/>
          </p:cNvPicPr>
          <p:nvPr>
            <p:ph idx="1"/>
          </p:nvPr>
        </p:nvPicPr>
        <p:blipFill>
          <a:blip r:embed="rId5"/>
          <a:stretch>
            <a:fillRect/>
          </a:stretch>
        </p:blipFill>
        <p:spPr>
          <a:xfrm>
            <a:off x="4668772" y="1566255"/>
            <a:ext cx="3638650" cy="4705563"/>
          </a:xfrm>
        </p:spPr>
      </p:pic>
      <p:pic>
        <p:nvPicPr>
          <p:cNvPr id="6" name="Picture 5">
            <a:extLst>
              <a:ext uri="{FF2B5EF4-FFF2-40B4-BE49-F238E27FC236}">
                <a16:creationId xmlns:a16="http://schemas.microsoft.com/office/drawing/2014/main" id="{0E548361-4365-F34D-7291-8533D1DAFACF}"/>
              </a:ext>
            </a:extLst>
          </p:cNvPr>
          <p:cNvPicPr>
            <a:picLocks noChangeAspect="1"/>
          </p:cNvPicPr>
          <p:nvPr/>
        </p:nvPicPr>
        <p:blipFill rotWithShape="1">
          <a:blip r:embed="rId6"/>
          <a:srcRect r="-361" b="13253"/>
          <a:stretch/>
        </p:blipFill>
        <p:spPr>
          <a:xfrm>
            <a:off x="3958" y="2604"/>
            <a:ext cx="1436923" cy="1488484"/>
          </a:xfrm>
          <a:prstGeom prst="rect">
            <a:avLst/>
          </a:prstGeom>
        </p:spPr>
      </p:pic>
      <p:pic>
        <p:nvPicPr>
          <p:cNvPr id="11" name="Recorded Sound">
            <a:hlinkClick r:id="" action="ppaction://media"/>
            <a:extLst>
              <a:ext uri="{FF2B5EF4-FFF2-40B4-BE49-F238E27FC236}">
                <a16:creationId xmlns:a16="http://schemas.microsoft.com/office/drawing/2014/main" id="{F1DBE2BB-0C1E-50AF-95DB-563EC55900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5467" y="6271818"/>
            <a:ext cx="406400" cy="406400"/>
          </a:xfrm>
          <a:prstGeom prst="rect">
            <a:avLst/>
          </a:prstGeom>
        </p:spPr>
      </p:pic>
    </p:spTree>
    <p:extLst>
      <p:ext uri="{BB962C8B-B14F-4D97-AF65-F5344CB8AC3E}">
        <p14:creationId xmlns:p14="http://schemas.microsoft.com/office/powerpoint/2010/main" val="1321897638"/>
      </p:ext>
    </p:extLst>
  </p:cSld>
  <p:clrMapOvr>
    <a:masterClrMapping/>
  </p:clrMapOvr>
  <mc:AlternateContent xmlns:mc="http://schemas.openxmlformats.org/markup-compatibility/2006" xmlns:p14="http://schemas.microsoft.com/office/powerpoint/2010/main">
    <mc:Choice Requires="p14">
      <p:transition spd="slow" p14:dur="2000" advTm="21054"/>
    </mc:Choice>
    <mc:Fallback xmlns="">
      <p:transition spd="slow" advTm="21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7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210" objId="3"/>
        <p14:stopEvt time="21054" objId="3"/>
      </p14:showEvtLst>
    </p:ext>
  </p:extLs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dison">
  <a:themeElements>
    <a:clrScheme name="Madison">
      <a:dk1>
        <a:sysClr val="windowText" lastClr="000000"/>
      </a:dk1>
      <a:lt1>
        <a:sysClr val="window" lastClr="FFFFFF"/>
      </a:lt1>
      <a:dk2>
        <a:srgbClr val="1F282E"/>
      </a:dk2>
      <a:lt2>
        <a:srgbClr val="C2F5FC"/>
      </a:lt2>
      <a:accent1>
        <a:srgbClr val="4091F3"/>
      </a:accent1>
      <a:accent2>
        <a:srgbClr val="8BBCF1"/>
      </a:accent2>
      <a:accent3>
        <a:srgbClr val="CB6A6A"/>
      </a:accent3>
      <a:accent4>
        <a:srgbClr val="C567AF"/>
      </a:accent4>
      <a:accent5>
        <a:srgbClr val="A684F9"/>
      </a:accent5>
      <a:accent6>
        <a:srgbClr val="A9ACEE"/>
      </a:accent6>
      <a:hlink>
        <a:srgbClr val="6D9CC5"/>
      </a:hlink>
      <a:folHlink>
        <a:srgbClr val="6D82A0"/>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178B2DAB-5DDE-4060-A857-D2E1CDA925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1A58F8887E11449C57CC0A69733467" ma:contentTypeVersion="6" ma:contentTypeDescription="Create a new document." ma:contentTypeScope="" ma:versionID="a66dc3cd9226db4348f3b8cf24372a4c">
  <xsd:schema xmlns:xsd="http://www.w3.org/2001/XMLSchema" xmlns:xs="http://www.w3.org/2001/XMLSchema" xmlns:p="http://schemas.microsoft.com/office/2006/metadata/properties" xmlns:ns3="58ec83f0-8cea-4604-b16d-d217c216611a" targetNamespace="http://schemas.microsoft.com/office/2006/metadata/properties" ma:root="true" ma:fieldsID="11fee84964592ee6dba897547968f956" ns3:_="">
    <xsd:import namespace="58ec83f0-8cea-4604-b16d-d217c216611a"/>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ec83f0-8cea-4604-b16d-d217c21661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EF253A-F358-4D31-86B9-D8D6FE7DC41B}">
  <ds:schemaRefs>
    <ds:schemaRef ds:uri="http://schemas.microsoft.com/sharepoint/v3/contenttype/forms"/>
  </ds:schemaRefs>
</ds:datastoreItem>
</file>

<file path=customXml/itemProps2.xml><?xml version="1.0" encoding="utf-8"?>
<ds:datastoreItem xmlns:ds="http://schemas.openxmlformats.org/officeDocument/2006/customXml" ds:itemID="{C6D35492-33E3-4654-B077-AEDBA0AC9D29}">
  <ds:schemaRef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58ec83f0-8cea-4604-b16d-d217c216611a"/>
    <ds:schemaRef ds:uri="http://purl.org/dc/term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7D0FDF52-689A-4639-AAE6-75F5AC55CDC6}">
  <ds:schemaRefs>
    <ds:schemaRef ds:uri="58ec83f0-8cea-4604-b16d-d217c21661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4305</Words>
  <Application>Microsoft Office PowerPoint</Application>
  <PresentationFormat>Widescreen</PresentationFormat>
  <Paragraphs>433</Paragraphs>
  <Slides>53</Slides>
  <Notes>43</Notes>
  <HiddenSlides>0</HiddenSlides>
  <MMClips>54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MS Shell Dlg 2</vt:lpstr>
      <vt:lpstr>Wingdings</vt:lpstr>
      <vt:lpstr>Wingdings 3</vt:lpstr>
      <vt:lpstr>WordVisi_MSFontService</vt:lpstr>
      <vt:lpstr>Madison</vt:lpstr>
      <vt:lpstr>Live Bolt  Smart Lock and Security System</vt:lpstr>
      <vt:lpstr>Meet the Team</vt:lpstr>
      <vt:lpstr>Motivation</vt:lpstr>
      <vt:lpstr>Objectives</vt:lpstr>
      <vt:lpstr>Requirement Specifications  Security System</vt:lpstr>
      <vt:lpstr>Requirement Specifications  Access Control</vt:lpstr>
      <vt:lpstr>Requirement Specifications Application</vt:lpstr>
      <vt:lpstr>Requirement Specifications Design Feature</vt:lpstr>
      <vt:lpstr>Software Block Diagram</vt:lpstr>
      <vt:lpstr>Hardware Block Diagram</vt:lpstr>
      <vt:lpstr>Software Implementation</vt:lpstr>
      <vt:lpstr>Frontend Architecture (React Native)</vt:lpstr>
      <vt:lpstr>Backend Architecture (Node.js, Express, and MongoDB)</vt:lpstr>
      <vt:lpstr>Remote Backend</vt:lpstr>
      <vt:lpstr>User Authentication</vt:lpstr>
      <vt:lpstr>Account Creation</vt:lpstr>
      <vt:lpstr>Account Recovery</vt:lpstr>
      <vt:lpstr>Home Screen</vt:lpstr>
      <vt:lpstr>Activity Log</vt:lpstr>
      <vt:lpstr>Profile/User Information</vt:lpstr>
      <vt:lpstr>Camera Feed</vt:lpstr>
      <vt:lpstr>Database</vt:lpstr>
      <vt:lpstr>Fingerprint Authentication/Unlock</vt:lpstr>
      <vt:lpstr>Selection of Parts</vt:lpstr>
      <vt:lpstr>Deadbolt Lock</vt:lpstr>
      <vt:lpstr>MCU</vt:lpstr>
      <vt:lpstr>MCU – Raspberry Pi 4B</vt:lpstr>
      <vt:lpstr>MCU – ESP-12F</vt:lpstr>
      <vt:lpstr>PIR Sensor</vt:lpstr>
      <vt:lpstr>Raspberry Pi Camera</vt:lpstr>
      <vt:lpstr>Arduino Keypad</vt:lpstr>
      <vt:lpstr>PCB and Schematic</vt:lpstr>
      <vt:lpstr>Security Circuit</vt:lpstr>
      <vt:lpstr>Security Circuit – Voltage Regulation</vt:lpstr>
      <vt:lpstr>Security Circuit - Processor</vt:lpstr>
      <vt:lpstr>Security Circuit - PCB</vt:lpstr>
      <vt:lpstr>Lock Circuit - Schematic</vt:lpstr>
      <vt:lpstr>Lock Circuit - PCB</vt:lpstr>
      <vt:lpstr>Housing and CAD Models</vt:lpstr>
      <vt:lpstr>Security Box</vt:lpstr>
      <vt:lpstr>Lock Box</vt:lpstr>
      <vt:lpstr>Knob Case Design</vt:lpstr>
      <vt:lpstr>Final Design</vt:lpstr>
      <vt:lpstr>Final Design</vt:lpstr>
      <vt:lpstr>Design Issues</vt:lpstr>
      <vt:lpstr>Hardware Design Issues</vt:lpstr>
      <vt:lpstr>Software Design Issues</vt:lpstr>
      <vt:lpstr>Standards and Design Constraints</vt:lpstr>
      <vt:lpstr>Standards</vt:lpstr>
      <vt:lpstr>Constraints</vt:lpstr>
      <vt:lpstr>Administrative Content</vt:lpstr>
      <vt:lpstr>Division of Tasks</vt:lpstr>
      <vt:lpstr>Budget and Financing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Shaw</dc:creator>
  <cp:lastModifiedBy>Joel Shaw</cp:lastModifiedBy>
  <cp:revision>2</cp:revision>
  <dcterms:created xsi:type="dcterms:W3CDTF">2022-08-26T15:13:25Z</dcterms:created>
  <dcterms:modified xsi:type="dcterms:W3CDTF">2022-12-03T22:38:26Z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0x010100DE1A58F8887E11449C57CC0A69733467</vt:lpwstr>
  </property>
</Properties>
</file>